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45"/>
  </p:notesMasterIdLst>
  <p:handoutMasterIdLst>
    <p:handoutMasterId r:id="rId46"/>
  </p:handoutMasterIdLst>
  <p:sldIdLst>
    <p:sldId id="488" r:id="rId3"/>
    <p:sldId id="11701" r:id="rId4"/>
    <p:sldId id="291" r:id="rId5"/>
    <p:sldId id="295" r:id="rId6"/>
    <p:sldId id="11603" r:id="rId7"/>
    <p:sldId id="11702" r:id="rId8"/>
    <p:sldId id="11705" r:id="rId9"/>
    <p:sldId id="11716" r:id="rId10"/>
    <p:sldId id="11703" r:id="rId11"/>
    <p:sldId id="301" r:id="rId12"/>
    <p:sldId id="1782" r:id="rId13"/>
    <p:sldId id="11726" r:id="rId14"/>
    <p:sldId id="11711" r:id="rId15"/>
    <p:sldId id="11693" r:id="rId16"/>
    <p:sldId id="11717" r:id="rId17"/>
    <p:sldId id="1833" r:id="rId18"/>
    <p:sldId id="11727" r:id="rId19"/>
    <p:sldId id="258" r:id="rId20"/>
    <p:sldId id="11740" r:id="rId21"/>
    <p:sldId id="260" r:id="rId22"/>
    <p:sldId id="262" r:id="rId23"/>
    <p:sldId id="261" r:id="rId24"/>
    <p:sldId id="263" r:id="rId25"/>
    <p:sldId id="264" r:id="rId26"/>
    <p:sldId id="265" r:id="rId27"/>
    <p:sldId id="266" r:id="rId28"/>
    <p:sldId id="267" r:id="rId29"/>
    <p:sldId id="268" r:id="rId30"/>
    <p:sldId id="269" r:id="rId31"/>
    <p:sldId id="270" r:id="rId32"/>
    <p:sldId id="11728" r:id="rId33"/>
    <p:sldId id="11735" r:id="rId34"/>
    <p:sldId id="11730" r:id="rId35"/>
    <p:sldId id="11739" r:id="rId36"/>
    <p:sldId id="11736" r:id="rId37"/>
    <p:sldId id="11737" r:id="rId38"/>
    <p:sldId id="11738" r:id="rId39"/>
    <p:sldId id="11731" r:id="rId40"/>
    <p:sldId id="11732" r:id="rId41"/>
    <p:sldId id="11733" r:id="rId42"/>
    <p:sldId id="11734" r:id="rId43"/>
    <p:sldId id="445"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起始页" id="{582D73E4-4345-42A6-AA38-14E2B76EE767}">
          <p14:sldIdLst>
            <p14:sldId id="488"/>
            <p14:sldId id="11701"/>
            <p14:sldId id="291"/>
            <p14:sldId id="295"/>
            <p14:sldId id="11603"/>
            <p14:sldId id="11702"/>
            <p14:sldId id="11705"/>
            <p14:sldId id="11716"/>
            <p14:sldId id="11703"/>
            <p14:sldId id="301"/>
            <p14:sldId id="1782"/>
            <p14:sldId id="11726"/>
            <p14:sldId id="11711"/>
            <p14:sldId id="11693"/>
            <p14:sldId id="11717"/>
            <p14:sldId id="1833"/>
            <p14:sldId id="11727"/>
          </p14:sldIdLst>
        </p14:section>
        <p14:section name="以上自行修改" id="{50AF88E2-B7F9-49D0-966F-B86AED6AB19F}">
          <p14:sldIdLst>
            <p14:sldId id="258"/>
            <p14:sldId id="11740"/>
            <p14:sldId id="260"/>
            <p14:sldId id="262"/>
            <p14:sldId id="261"/>
            <p14:sldId id="263"/>
            <p14:sldId id="264"/>
            <p14:sldId id="265"/>
            <p14:sldId id="266"/>
            <p14:sldId id="267"/>
            <p14:sldId id="268"/>
            <p14:sldId id="269"/>
            <p14:sldId id="270"/>
            <p14:sldId id="11728"/>
            <p14:sldId id="11735"/>
            <p14:sldId id="11730"/>
            <p14:sldId id="11739"/>
            <p14:sldId id="11736"/>
            <p14:sldId id="11737"/>
            <p14:sldId id="11738"/>
            <p14:sldId id="11731"/>
            <p14:sldId id="11732"/>
            <p14:sldId id="11733"/>
            <p14:sldId id="11734"/>
          </p14:sldIdLst>
        </p14:section>
        <p14:section name="下阶段计划" id="{B430EB2C-147F-4C8C-A887-BBC7E8852CB6}">
          <p14:sldIdLst>
            <p14:sldId id="4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09" autoAdjust="0"/>
    <p:restoredTop sz="79211" autoAdjust="0"/>
  </p:normalViewPr>
  <p:slideViewPr>
    <p:cSldViewPr snapToGrid="0">
      <p:cViewPr varScale="1">
        <p:scale>
          <a:sx n="87" d="100"/>
          <a:sy n="87" d="100"/>
        </p:scale>
        <p:origin x="888"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6E1284F-DD38-2379-B912-FA2BC8D3F1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64CEC0-44F1-BE10-95C9-FDDA69ED9E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56FB73-CC23-4491-8FE8-91280B39D07D}" type="datetimeFigureOut">
              <a:rPr lang="zh-CN" altLang="en-US" smtClean="0"/>
              <a:t>2024/10/9</a:t>
            </a:fld>
            <a:endParaRPr lang="zh-CN" altLang="en-US"/>
          </a:p>
        </p:txBody>
      </p:sp>
      <p:sp>
        <p:nvSpPr>
          <p:cNvPr id="4" name="页脚占位符 3">
            <a:extLst>
              <a:ext uri="{FF2B5EF4-FFF2-40B4-BE49-F238E27FC236}">
                <a16:creationId xmlns:a16="http://schemas.microsoft.com/office/drawing/2014/main" id="{C57FFB83-D55A-9478-7EFE-6E96C318E1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AD86469-F536-C127-CB53-85200715B7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326AB7-EE7B-4A87-966A-630E79706731}" type="slidenum">
              <a:rPr lang="zh-CN" altLang="en-US" smtClean="0"/>
              <a:t>‹#›</a:t>
            </a:fld>
            <a:endParaRPr lang="zh-CN" altLang="en-US"/>
          </a:p>
        </p:txBody>
      </p:sp>
    </p:spTree>
    <p:extLst>
      <p:ext uri="{BB962C8B-B14F-4D97-AF65-F5344CB8AC3E}">
        <p14:creationId xmlns:p14="http://schemas.microsoft.com/office/powerpoint/2010/main" val="36806562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06762-A70C-4521-B1B5-BEBF2CE032E4}"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FBF09-CD6B-4FF5-B886-9DE6128C67FF}" type="slidenum">
              <a:rPr lang="zh-CN" altLang="en-US" smtClean="0"/>
              <a:t>‹#›</a:t>
            </a:fld>
            <a:endParaRPr lang="zh-CN" altLang="en-US"/>
          </a:p>
        </p:txBody>
      </p:sp>
    </p:spTree>
    <p:extLst>
      <p:ext uri="{BB962C8B-B14F-4D97-AF65-F5344CB8AC3E}">
        <p14:creationId xmlns:p14="http://schemas.microsoft.com/office/powerpoint/2010/main" val="21285281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4C48B-E66F-471A-82A0-96B53DCFBC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17155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34</a:t>
            </a:fld>
            <a:endParaRPr lang="zh-CN" altLang="en-US"/>
          </a:p>
        </p:txBody>
      </p:sp>
    </p:spTree>
    <p:extLst>
      <p:ext uri="{BB962C8B-B14F-4D97-AF65-F5344CB8AC3E}">
        <p14:creationId xmlns:p14="http://schemas.microsoft.com/office/powerpoint/2010/main" val="740179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35</a:t>
            </a:fld>
            <a:endParaRPr lang="zh-CN" altLang="en-US"/>
          </a:p>
        </p:txBody>
      </p:sp>
    </p:spTree>
    <p:extLst>
      <p:ext uri="{BB962C8B-B14F-4D97-AF65-F5344CB8AC3E}">
        <p14:creationId xmlns:p14="http://schemas.microsoft.com/office/powerpoint/2010/main" val="424431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36</a:t>
            </a:fld>
            <a:endParaRPr lang="zh-CN" altLang="en-US"/>
          </a:p>
        </p:txBody>
      </p:sp>
    </p:spTree>
    <p:extLst>
      <p:ext uri="{BB962C8B-B14F-4D97-AF65-F5344CB8AC3E}">
        <p14:creationId xmlns:p14="http://schemas.microsoft.com/office/powerpoint/2010/main" val="2133974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37</a:t>
            </a:fld>
            <a:endParaRPr lang="zh-CN" altLang="en-US"/>
          </a:p>
        </p:txBody>
      </p:sp>
    </p:spTree>
    <p:extLst>
      <p:ext uri="{BB962C8B-B14F-4D97-AF65-F5344CB8AC3E}">
        <p14:creationId xmlns:p14="http://schemas.microsoft.com/office/powerpoint/2010/main" val="208581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38</a:t>
            </a:fld>
            <a:endParaRPr lang="zh-CN" altLang="en-US"/>
          </a:p>
        </p:txBody>
      </p:sp>
    </p:spTree>
    <p:extLst>
      <p:ext uri="{BB962C8B-B14F-4D97-AF65-F5344CB8AC3E}">
        <p14:creationId xmlns:p14="http://schemas.microsoft.com/office/powerpoint/2010/main" val="122113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39</a:t>
            </a:fld>
            <a:endParaRPr lang="zh-CN" altLang="en-US"/>
          </a:p>
        </p:txBody>
      </p:sp>
    </p:spTree>
    <p:extLst>
      <p:ext uri="{BB962C8B-B14F-4D97-AF65-F5344CB8AC3E}">
        <p14:creationId xmlns:p14="http://schemas.microsoft.com/office/powerpoint/2010/main" val="3776925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40</a:t>
            </a:fld>
            <a:endParaRPr lang="zh-CN" altLang="en-US"/>
          </a:p>
        </p:txBody>
      </p:sp>
    </p:spTree>
    <p:extLst>
      <p:ext uri="{BB962C8B-B14F-4D97-AF65-F5344CB8AC3E}">
        <p14:creationId xmlns:p14="http://schemas.microsoft.com/office/powerpoint/2010/main" val="424960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41</a:t>
            </a:fld>
            <a:endParaRPr lang="zh-CN" altLang="en-US"/>
          </a:p>
        </p:txBody>
      </p:sp>
    </p:spTree>
    <p:extLst>
      <p:ext uri="{BB962C8B-B14F-4D97-AF65-F5344CB8AC3E}">
        <p14:creationId xmlns:p14="http://schemas.microsoft.com/office/powerpoint/2010/main" val="294192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latin typeface="+mn-ea"/>
              </a:rPr>
              <a:t>尺度：</a:t>
            </a:r>
            <a:r>
              <a:rPr lang="en-US" altLang="zh-CN" sz="900" dirty="0">
                <a:latin typeface="+mn-ea"/>
              </a:rPr>
              <a:t>10</a:t>
            </a:r>
            <a:r>
              <a:rPr lang="zh-CN" altLang="en-US" sz="900" dirty="0">
                <a:latin typeface="+mn-ea"/>
              </a:rPr>
              <a:t>万光年 （</a:t>
            </a:r>
            <a:r>
              <a:rPr lang="en-US" altLang="zh-CN" sz="900" dirty="0">
                <a:latin typeface="+mn-ea"/>
              </a:rPr>
              <a:t>1</a:t>
            </a:r>
            <a:r>
              <a:rPr lang="zh-CN" altLang="en-US" sz="900" dirty="0">
                <a:latin typeface="+mn-ea"/>
              </a:rPr>
              <a:t>光年</a:t>
            </a:r>
            <a:r>
              <a:rPr lang="en-US" altLang="zh-CN" sz="900" dirty="0">
                <a:latin typeface="+mn-ea"/>
              </a:rPr>
              <a:t>=9460</a:t>
            </a:r>
            <a:r>
              <a:rPr lang="zh-CN" altLang="en-US" sz="900" dirty="0">
                <a:latin typeface="+mn-ea"/>
              </a:rPr>
              <a:t>亿公里）</a:t>
            </a:r>
            <a:endParaRPr lang="en-US" altLang="zh-CN" sz="900" dirty="0">
              <a:latin typeface="+mn-ea"/>
            </a:endParaRPr>
          </a:p>
          <a:p>
            <a:r>
              <a:rPr lang="zh-CN" altLang="en-US" sz="900" dirty="0">
                <a:latin typeface="+mn-ea"/>
              </a:rPr>
              <a:t>上千亿个恒星围绕着中心旋转，它们</a:t>
            </a:r>
            <a:endParaRPr lang="en-US" altLang="zh-CN" sz="900" dirty="0">
              <a:latin typeface="+mn-ea"/>
            </a:endParaRPr>
          </a:p>
          <a:p>
            <a:r>
              <a:rPr lang="zh-CN" altLang="en-US" sz="900" dirty="0">
                <a:latin typeface="+mn-ea"/>
              </a:rPr>
              <a:t>的速度呢？</a:t>
            </a:r>
          </a:p>
          <a:p>
            <a:endParaRPr lang="en-US" dirty="0"/>
          </a:p>
        </p:txBody>
      </p:sp>
      <p:sp>
        <p:nvSpPr>
          <p:cNvPr id="4" name="Slide Number Placeholder 3"/>
          <p:cNvSpPr>
            <a:spLocks noGrp="1"/>
          </p:cNvSpPr>
          <p:nvPr>
            <p:ph type="sldNum" sz="quarter" idx="5"/>
          </p:nvPr>
        </p:nvSpPr>
        <p:spPr/>
        <p:txBody>
          <a:bodyPr/>
          <a:lstStyle/>
          <a:p>
            <a:fld id="{CECB73C6-F6F4-3444-934E-5CAE349C17F4}" type="slidenum">
              <a:rPr lang="en-US" smtClean="0"/>
              <a:t>4</a:t>
            </a:fld>
            <a:endParaRPr lang="en-US"/>
          </a:p>
        </p:txBody>
      </p:sp>
    </p:spTree>
    <p:extLst>
      <p:ext uri="{BB962C8B-B14F-4D97-AF65-F5344CB8AC3E}">
        <p14:creationId xmlns:p14="http://schemas.microsoft.com/office/powerpoint/2010/main" val="257272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60607"/>
                </a:solidFill>
                <a:effectLst/>
                <a:latin typeface="-apple-system"/>
              </a:rPr>
              <a:t>关于弱相互作用大质量粒子（</a:t>
            </a:r>
            <a:r>
              <a:rPr lang="en-US" altLang="zh-CN" b="0" i="0" dirty="0">
                <a:solidFill>
                  <a:srgbClr val="060607"/>
                </a:solidFill>
                <a:effectLst/>
                <a:latin typeface="-apple-system"/>
              </a:rPr>
              <a:t>WIMP</a:t>
            </a:r>
            <a:r>
              <a:rPr lang="zh-CN" altLang="en-US" b="0" i="0" dirty="0">
                <a:solidFill>
                  <a:srgbClr val="060607"/>
                </a:solidFill>
                <a:effectLst/>
                <a:latin typeface="-apple-system"/>
              </a:rPr>
              <a:t>）的暗物质直接探测的实验数据图。</a:t>
            </a:r>
            <a:r>
              <a:rPr lang="en-US" altLang="zh-CN" b="0" i="0" dirty="0">
                <a:solidFill>
                  <a:srgbClr val="060607"/>
                </a:solidFill>
                <a:effectLst/>
                <a:latin typeface="-apple-system"/>
              </a:rPr>
              <a:t>WIMP</a:t>
            </a:r>
            <a:r>
              <a:rPr lang="zh-CN" altLang="en-US" b="0" i="0" dirty="0">
                <a:solidFill>
                  <a:srgbClr val="060607"/>
                </a:solidFill>
                <a:effectLst/>
                <a:latin typeface="-apple-system"/>
              </a:rPr>
              <a:t>是暗物质的一个主要候选粒子，它在许多超出标准模型的新物理理论中自然出现，例如超对称理论。</a:t>
            </a:r>
          </a:p>
          <a:p>
            <a:pPr algn="l"/>
            <a:r>
              <a:rPr lang="zh-CN" altLang="en-US" b="0" i="0" dirty="0">
                <a:solidFill>
                  <a:srgbClr val="060607"/>
                </a:solidFill>
                <a:effectLst/>
                <a:latin typeface="-apple-system"/>
              </a:rPr>
              <a:t>图上的纵轴表示</a:t>
            </a:r>
            <a:r>
              <a:rPr lang="en-US" altLang="zh-CN" b="0" i="0" dirty="0">
                <a:solidFill>
                  <a:srgbClr val="060607"/>
                </a:solidFill>
                <a:effectLst/>
                <a:latin typeface="-apple-system"/>
              </a:rPr>
              <a:t>WIMP</a:t>
            </a:r>
            <a:r>
              <a:rPr lang="zh-CN" altLang="en-US" b="0" i="0" dirty="0">
                <a:solidFill>
                  <a:srgbClr val="060607"/>
                </a:solidFill>
                <a:effectLst/>
                <a:latin typeface="-apple-system"/>
              </a:rPr>
              <a:t>与原子核的弹性散射截面，单位是平方厘米，而横轴表示</a:t>
            </a:r>
            <a:r>
              <a:rPr lang="en-US" altLang="zh-CN" b="0" i="0" dirty="0">
                <a:solidFill>
                  <a:srgbClr val="060607"/>
                </a:solidFill>
                <a:effectLst/>
                <a:latin typeface="-apple-system"/>
              </a:rPr>
              <a:t>WIMP</a:t>
            </a:r>
            <a:r>
              <a:rPr lang="zh-CN" altLang="en-US" b="0" i="0" dirty="0">
                <a:solidFill>
                  <a:srgbClr val="060607"/>
                </a:solidFill>
                <a:effectLst/>
                <a:latin typeface="-apple-system"/>
              </a:rPr>
              <a:t>的质量，单位是</a:t>
            </a:r>
            <a:r>
              <a:rPr lang="en-US" altLang="zh-CN" b="0" i="0" dirty="0">
                <a:solidFill>
                  <a:srgbClr val="060607"/>
                </a:solidFill>
                <a:effectLst/>
                <a:latin typeface="-apple-system"/>
              </a:rPr>
              <a:t>GeV/c²</a:t>
            </a:r>
            <a:r>
              <a:rPr lang="zh-CN" altLang="en-US" b="0" i="0" dirty="0">
                <a:solidFill>
                  <a:srgbClr val="060607"/>
                </a:solidFill>
                <a:effectLst/>
                <a:latin typeface="-apple-system"/>
              </a:rPr>
              <a:t>（千兆电子伏特</a:t>
            </a:r>
            <a:r>
              <a:rPr lang="en-US" altLang="zh-CN" b="0" i="0" dirty="0">
                <a:solidFill>
                  <a:srgbClr val="060607"/>
                </a:solidFill>
                <a:effectLst/>
                <a:latin typeface="-apple-system"/>
              </a:rPr>
              <a:t>/</a:t>
            </a:r>
            <a:r>
              <a:rPr lang="zh-CN" altLang="en-US" b="0" i="0" dirty="0">
                <a:solidFill>
                  <a:srgbClr val="060607"/>
                </a:solidFill>
                <a:effectLst/>
                <a:latin typeface="-apple-system"/>
              </a:rPr>
              <a:t>光速的平方）。散射截面越大，表示</a:t>
            </a:r>
            <a:r>
              <a:rPr lang="en-US" altLang="zh-CN" b="0" i="0" dirty="0">
                <a:solidFill>
                  <a:srgbClr val="060607"/>
                </a:solidFill>
                <a:effectLst/>
                <a:latin typeface="-apple-system"/>
              </a:rPr>
              <a:t>WIMP</a:t>
            </a:r>
            <a:r>
              <a:rPr lang="zh-CN" altLang="en-US" b="0" i="0" dirty="0">
                <a:solidFill>
                  <a:srgbClr val="060607"/>
                </a:solidFill>
                <a:effectLst/>
                <a:latin typeface="-apple-system"/>
              </a:rPr>
              <a:t>与原子核碰撞的可能性越高。图中的曲线和带状区域表示不同实验对</a:t>
            </a:r>
            <a:r>
              <a:rPr lang="en-US" altLang="zh-CN" b="0" i="0" dirty="0">
                <a:solidFill>
                  <a:srgbClr val="060607"/>
                </a:solidFill>
                <a:effectLst/>
                <a:latin typeface="-apple-system"/>
              </a:rPr>
              <a:t>WIMP-nucleon</a:t>
            </a:r>
            <a:r>
              <a:rPr lang="zh-CN" altLang="en-US" b="0" i="0" dirty="0">
                <a:solidFill>
                  <a:srgbClr val="060607"/>
                </a:solidFill>
                <a:effectLst/>
                <a:latin typeface="-apple-system"/>
              </a:rPr>
              <a:t>（</a:t>
            </a:r>
            <a:r>
              <a:rPr lang="en-US" altLang="zh-CN" b="0" i="0" dirty="0">
                <a:solidFill>
                  <a:srgbClr val="060607"/>
                </a:solidFill>
                <a:effectLst/>
                <a:latin typeface="-apple-system"/>
              </a:rPr>
              <a:t>WIMP-</a:t>
            </a:r>
            <a:r>
              <a:rPr lang="zh-CN" altLang="en-US" b="0" i="0" dirty="0">
                <a:solidFill>
                  <a:srgbClr val="060607"/>
                </a:solidFill>
                <a:effectLst/>
                <a:latin typeface="-apple-system"/>
              </a:rPr>
              <a:t>核子）散射截面的</a:t>
            </a:r>
            <a:r>
              <a:rPr lang="en-US" altLang="zh-CN" b="0" i="0" dirty="0">
                <a:solidFill>
                  <a:srgbClr val="060607"/>
                </a:solidFill>
                <a:effectLst/>
                <a:latin typeface="-apple-system"/>
              </a:rPr>
              <a:t>95%</a:t>
            </a:r>
            <a:r>
              <a:rPr lang="zh-CN" altLang="en-US" b="0" i="0" dirty="0">
                <a:solidFill>
                  <a:srgbClr val="060607"/>
                </a:solidFill>
                <a:effectLst/>
                <a:latin typeface="-apple-system"/>
              </a:rPr>
              <a:t>置信水平（</a:t>
            </a:r>
            <a:r>
              <a:rPr lang="en-US" altLang="zh-CN" b="0" i="0" dirty="0">
                <a:solidFill>
                  <a:srgbClr val="060607"/>
                </a:solidFill>
                <a:effectLst/>
                <a:latin typeface="-apple-system"/>
              </a:rPr>
              <a:t>C.L</a:t>
            </a:r>
            <a:r>
              <a:rPr lang="zh-CN" altLang="en-US" b="0" i="0" dirty="0">
                <a:solidFill>
                  <a:srgbClr val="060607"/>
                </a:solidFill>
                <a:effectLst/>
                <a:latin typeface="-apple-system"/>
              </a:rPr>
              <a:t>）上限。置信水平表示在多次实验中，预期该参数值会落在该区间内的概率。</a:t>
            </a:r>
          </a:p>
          <a:p>
            <a:pPr algn="l">
              <a:buFont typeface="Arial" panose="020B0604020202020204" pitchFamily="34" charset="0"/>
              <a:buChar char="•"/>
            </a:pPr>
            <a:r>
              <a:rPr lang="en-US" altLang="zh-CN" b="1" i="0" dirty="0">
                <a:solidFill>
                  <a:srgbClr val="060607"/>
                </a:solidFill>
                <a:effectLst/>
                <a:latin typeface="-apple-system"/>
              </a:rPr>
              <a:t>sub-GUT</a:t>
            </a:r>
            <a:r>
              <a:rPr lang="zh-CN" altLang="en-US" b="0" i="0" dirty="0">
                <a:solidFill>
                  <a:srgbClr val="060607"/>
                </a:solidFill>
                <a:effectLst/>
                <a:latin typeface="-apple-system"/>
              </a:rPr>
              <a:t> 和 </a:t>
            </a:r>
            <a:r>
              <a:rPr lang="en-US" altLang="zh-CN" b="1" i="0" dirty="0">
                <a:solidFill>
                  <a:srgbClr val="060607"/>
                </a:solidFill>
                <a:effectLst/>
                <a:latin typeface="-apple-system"/>
              </a:rPr>
              <a:t>pMSSM11</a:t>
            </a:r>
            <a:r>
              <a:rPr lang="zh-CN" altLang="en-US" b="0" i="0" dirty="0">
                <a:solidFill>
                  <a:srgbClr val="060607"/>
                </a:solidFill>
                <a:effectLst/>
                <a:latin typeface="-apple-system"/>
              </a:rPr>
              <a:t> 可能指的是超出标准模型理论中的特定模型或参数空间，这些区域被</a:t>
            </a:r>
            <a:r>
              <a:rPr lang="en-US" altLang="zh-CN" b="0" i="0" dirty="0">
                <a:solidFill>
                  <a:srgbClr val="060607"/>
                </a:solidFill>
                <a:effectLst/>
                <a:latin typeface="-apple-system"/>
              </a:rPr>
              <a:t>95%</a:t>
            </a:r>
            <a:r>
              <a:rPr lang="zh-CN" altLang="en-US" b="0" i="0" dirty="0">
                <a:solidFill>
                  <a:srgbClr val="060607"/>
                </a:solidFill>
                <a:effectLst/>
                <a:latin typeface="-apple-system"/>
              </a:rPr>
              <a:t>置信水平的实验数据排除。</a:t>
            </a:r>
          </a:p>
          <a:p>
            <a:pPr algn="l">
              <a:buFont typeface="Arial" panose="020B0604020202020204" pitchFamily="34" charset="0"/>
              <a:buChar char="•"/>
            </a:pPr>
            <a:r>
              <a:rPr lang="en-US" altLang="zh-CN" b="1" i="0" dirty="0">
                <a:solidFill>
                  <a:srgbClr val="060607"/>
                </a:solidFill>
                <a:effectLst/>
                <a:latin typeface="-apple-system"/>
              </a:rPr>
              <a:t>Large exposure</a:t>
            </a:r>
            <a:r>
              <a:rPr lang="zh-CN" altLang="en-US" b="0" i="0" dirty="0">
                <a:solidFill>
                  <a:srgbClr val="060607"/>
                </a:solidFill>
                <a:effectLst/>
                <a:latin typeface="-apple-system"/>
              </a:rPr>
              <a:t> 表示实验的探测范围广。</a:t>
            </a:r>
          </a:p>
          <a:p>
            <a:pPr algn="l">
              <a:buFont typeface="Arial" panose="020B0604020202020204" pitchFamily="34" charset="0"/>
              <a:buChar char="•"/>
            </a:pPr>
            <a:r>
              <a:rPr lang="en-US" altLang="zh-CN" b="1" i="0" dirty="0">
                <a:solidFill>
                  <a:srgbClr val="060607"/>
                </a:solidFill>
                <a:effectLst/>
                <a:latin typeface="-apple-system"/>
              </a:rPr>
              <a:t>Low energy threshold</a:t>
            </a:r>
            <a:r>
              <a:rPr lang="zh-CN" altLang="en-US" b="0" i="0" dirty="0">
                <a:solidFill>
                  <a:srgbClr val="060607"/>
                </a:solidFill>
                <a:effectLst/>
                <a:latin typeface="-apple-system"/>
              </a:rPr>
              <a:t> 表示实验对于低能量散射事件的敏感度高。</a:t>
            </a:r>
          </a:p>
          <a:p>
            <a:pPr algn="l">
              <a:buFont typeface="Arial" panose="020B0604020202020204" pitchFamily="34" charset="0"/>
              <a:buChar char="•"/>
            </a:pPr>
            <a:r>
              <a:rPr lang="en-US" altLang="zh-CN" b="1" i="0" dirty="0">
                <a:solidFill>
                  <a:srgbClr val="060607"/>
                </a:solidFill>
                <a:effectLst/>
                <a:latin typeface="-apple-system"/>
              </a:rPr>
              <a:t>Neutrino floor</a:t>
            </a:r>
            <a:r>
              <a:rPr lang="zh-CN" altLang="en-US" b="0" i="0" dirty="0">
                <a:solidFill>
                  <a:srgbClr val="060607"/>
                </a:solidFill>
                <a:effectLst/>
                <a:latin typeface="-apple-system"/>
              </a:rPr>
              <a:t> 是指由于中微子与探测器材料相互作用而产生的本底噪声，这在低质量</a:t>
            </a:r>
            <a:r>
              <a:rPr lang="en-US" altLang="zh-CN" b="0" i="0" dirty="0">
                <a:solidFill>
                  <a:srgbClr val="060607"/>
                </a:solidFill>
                <a:effectLst/>
                <a:latin typeface="-apple-system"/>
              </a:rPr>
              <a:t>WIMP</a:t>
            </a:r>
            <a:r>
              <a:rPr lang="zh-CN" altLang="en-US" b="0" i="0" dirty="0">
                <a:solidFill>
                  <a:srgbClr val="060607"/>
                </a:solidFill>
                <a:effectLst/>
                <a:latin typeface="-apple-system"/>
              </a:rPr>
              <a:t>探测中可能成为限制因素。</a:t>
            </a:r>
          </a:p>
          <a:p>
            <a:pPr algn="l"/>
            <a:r>
              <a:rPr lang="zh-CN" altLang="en-US" b="0" i="0" dirty="0">
                <a:solidFill>
                  <a:srgbClr val="060607"/>
                </a:solidFill>
                <a:effectLst/>
                <a:latin typeface="-apple-system"/>
              </a:rPr>
              <a:t>图片中还提到了 </a:t>
            </a:r>
            <a:r>
              <a:rPr lang="en-US" altLang="zh-CN" b="1" i="0" dirty="0" err="1">
                <a:solidFill>
                  <a:srgbClr val="060607"/>
                </a:solidFill>
                <a:effectLst/>
                <a:latin typeface="-apple-system"/>
              </a:rPr>
              <a:t>PandaX-xT</a:t>
            </a:r>
            <a:r>
              <a:rPr lang="zh-CN" altLang="en-US" b="0" i="0" dirty="0">
                <a:solidFill>
                  <a:srgbClr val="060607"/>
                </a:solidFill>
                <a:effectLst/>
                <a:latin typeface="-apple-system"/>
              </a:rPr>
              <a:t>，这是中国锦屏地下实验室的一个提案，旨在建立一个多吨级液氙观测站，以探测暗物质并进行其他粒子物理和天体物理实验。</a:t>
            </a:r>
            <a:r>
              <a:rPr lang="en-US" altLang="zh-CN" b="0" i="0" dirty="0" err="1">
                <a:solidFill>
                  <a:srgbClr val="060607"/>
                </a:solidFill>
                <a:effectLst/>
                <a:latin typeface="-apple-system"/>
              </a:rPr>
              <a:t>PandaX-xT</a:t>
            </a:r>
            <a:r>
              <a:rPr lang="zh-CN" altLang="en-US" b="0" i="0" dirty="0">
                <a:solidFill>
                  <a:srgbClr val="060607"/>
                </a:solidFill>
                <a:effectLst/>
                <a:latin typeface="-apple-system"/>
              </a:rPr>
              <a:t>将是一个对暗物质直接探测、中微子双</a:t>
            </a:r>
            <a:r>
              <a:rPr lang="en-US" altLang="zh-CN" b="0" i="0" dirty="0">
                <a:solidFill>
                  <a:srgbClr val="060607"/>
                </a:solidFill>
                <a:effectLst/>
                <a:latin typeface="-apple-system"/>
              </a:rPr>
              <a:t>β</a:t>
            </a:r>
            <a:r>
              <a:rPr lang="zh-CN" altLang="en-US" b="0" i="0" dirty="0">
                <a:solidFill>
                  <a:srgbClr val="060607"/>
                </a:solidFill>
                <a:effectLst/>
                <a:latin typeface="-apple-system"/>
              </a:rPr>
              <a:t>衰变和其他稀有事件进行探测的通用观测站。</a:t>
            </a:r>
          </a:p>
          <a:p>
            <a:pPr algn="l"/>
            <a:r>
              <a:rPr lang="zh-CN" altLang="en-US" b="0" i="0" dirty="0">
                <a:solidFill>
                  <a:srgbClr val="060607"/>
                </a:solidFill>
                <a:effectLst/>
                <a:latin typeface="-apple-system"/>
              </a:rPr>
              <a:t>总的来说，这张图展示了</a:t>
            </a:r>
            <a:r>
              <a:rPr lang="en-US" altLang="zh-CN" b="0" i="0" dirty="0">
                <a:solidFill>
                  <a:srgbClr val="060607"/>
                </a:solidFill>
                <a:effectLst/>
                <a:latin typeface="-apple-system"/>
              </a:rPr>
              <a:t>WIMP</a:t>
            </a:r>
            <a:r>
              <a:rPr lang="zh-CN" altLang="en-US" b="0" i="0" dirty="0">
                <a:solidFill>
                  <a:srgbClr val="060607"/>
                </a:solidFill>
                <a:effectLst/>
                <a:latin typeface="-apple-system"/>
              </a:rPr>
              <a:t>作为暗物质候选粒子的当前探测限制，并指出了未来实验的方向，如</a:t>
            </a:r>
            <a:r>
              <a:rPr lang="en-US" altLang="zh-CN" b="0" i="0" dirty="0" err="1">
                <a:solidFill>
                  <a:srgbClr val="060607"/>
                </a:solidFill>
                <a:effectLst/>
                <a:latin typeface="-apple-system"/>
              </a:rPr>
              <a:t>PandaX-xT</a:t>
            </a:r>
            <a:r>
              <a:rPr lang="zh-CN" altLang="en-US" b="0" i="0" dirty="0">
                <a:solidFill>
                  <a:srgbClr val="060607"/>
                </a:solidFill>
                <a:effectLst/>
                <a:latin typeface="-apple-system"/>
              </a:rPr>
              <a:t>，它将极大地提高我们对暗物质性质的理解能力。</a:t>
            </a:r>
          </a:p>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10</a:t>
            </a:fld>
            <a:endParaRPr lang="zh-CN" altLang="en-US"/>
          </a:p>
        </p:txBody>
      </p:sp>
    </p:spTree>
    <p:extLst>
      <p:ext uri="{BB962C8B-B14F-4D97-AF65-F5344CB8AC3E}">
        <p14:creationId xmlns:p14="http://schemas.microsoft.com/office/powerpoint/2010/main" val="2019972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11</a:t>
            </a:fld>
            <a:endParaRPr lang="zh-CN" altLang="en-US"/>
          </a:p>
        </p:txBody>
      </p:sp>
    </p:spTree>
    <p:extLst>
      <p:ext uri="{BB962C8B-B14F-4D97-AF65-F5344CB8AC3E}">
        <p14:creationId xmlns:p14="http://schemas.microsoft.com/office/powerpoint/2010/main" val="2719500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60607"/>
                </a:solidFill>
                <a:effectLst/>
                <a:latin typeface="-apple-system"/>
              </a:rPr>
              <a:t>在</a:t>
            </a:r>
            <a:r>
              <a:rPr lang="en-US" altLang="zh-CN" b="0" i="0" dirty="0">
                <a:solidFill>
                  <a:srgbClr val="060607"/>
                </a:solidFill>
                <a:effectLst/>
                <a:latin typeface="-apple-system"/>
              </a:rPr>
              <a:t>QCD</a:t>
            </a:r>
            <a:r>
              <a:rPr lang="zh-CN" altLang="en-US" b="0" i="0" dirty="0">
                <a:solidFill>
                  <a:srgbClr val="060607"/>
                </a:solidFill>
                <a:effectLst/>
                <a:latin typeface="-apple-system"/>
              </a:rPr>
              <a:t>中，描述强相互作用强度的是所谓的耦合常数，通常用符号 </a:t>
            </a:r>
            <a:r>
              <a:rPr lang="en-US" altLang="zh-CN" b="0" i="0" dirty="0">
                <a:solidFill>
                  <a:srgbClr val="060607"/>
                </a:solidFill>
                <a:effectLst/>
                <a:latin typeface="KaTeX_Main"/>
              </a:rPr>
              <a:t>αs</a:t>
            </a:r>
            <a:r>
              <a:rPr lang="en-US" altLang="zh-CN" b="0" i="1" dirty="0">
                <a:solidFill>
                  <a:srgbClr val="060607"/>
                </a:solidFill>
                <a:effectLst/>
                <a:latin typeface="KaTeX_Math"/>
              </a:rPr>
              <a:t>αs</a:t>
            </a:r>
            <a:r>
              <a:rPr lang="zh-CN" altLang="en-US" b="0" i="0" dirty="0">
                <a:solidFill>
                  <a:srgbClr val="060607"/>
                </a:solidFill>
                <a:effectLst/>
                <a:latin typeface="KaTeX_Main"/>
              </a:rPr>
              <a:t>​</a:t>
            </a:r>
            <a:r>
              <a:rPr lang="zh-CN" altLang="en-US" b="0" i="0" dirty="0">
                <a:solidFill>
                  <a:srgbClr val="060607"/>
                </a:solidFill>
                <a:effectLst/>
                <a:latin typeface="-apple-system"/>
              </a:rPr>
              <a:t> 表示。这个耦合常数依赖于能量尺度，其行为由</a:t>
            </a:r>
            <a:r>
              <a:rPr lang="en-US" altLang="zh-CN" b="0" i="0" dirty="0">
                <a:solidFill>
                  <a:srgbClr val="060607"/>
                </a:solidFill>
                <a:effectLst/>
                <a:latin typeface="-apple-system"/>
              </a:rPr>
              <a:t>QCD</a:t>
            </a:r>
            <a:r>
              <a:rPr lang="zh-CN" altLang="en-US" b="0" i="0" dirty="0">
                <a:solidFill>
                  <a:srgbClr val="060607"/>
                </a:solidFill>
                <a:effectLst/>
                <a:latin typeface="-apple-system"/>
              </a:rPr>
              <a:t>的贝特函数（</a:t>
            </a:r>
            <a:r>
              <a:rPr lang="en-US" altLang="zh-CN" b="0" i="0" dirty="0">
                <a:solidFill>
                  <a:srgbClr val="060607"/>
                </a:solidFill>
                <a:effectLst/>
                <a:latin typeface="-apple-system"/>
              </a:rPr>
              <a:t>beta function</a:t>
            </a:r>
            <a:r>
              <a:rPr lang="zh-CN" altLang="en-US" b="0" i="0" dirty="0">
                <a:solidFill>
                  <a:srgbClr val="060607"/>
                </a:solidFill>
                <a:effectLst/>
                <a:latin typeface="-apple-system"/>
              </a:rPr>
              <a:t>）描述。在高能量极限下，耦合常数 </a:t>
            </a:r>
            <a:r>
              <a:rPr lang="en-US" altLang="zh-CN" b="0" i="0" dirty="0">
                <a:solidFill>
                  <a:srgbClr val="060607"/>
                </a:solidFill>
                <a:effectLst/>
                <a:latin typeface="KaTeX_Main"/>
              </a:rPr>
              <a:t>αs</a:t>
            </a:r>
            <a:r>
              <a:rPr lang="en-US" altLang="zh-CN" b="0" i="1" dirty="0">
                <a:solidFill>
                  <a:srgbClr val="060607"/>
                </a:solidFill>
                <a:effectLst/>
                <a:latin typeface="KaTeX_Math"/>
              </a:rPr>
              <a:t>αs</a:t>
            </a:r>
            <a:r>
              <a:rPr lang="zh-CN" altLang="en-US" b="0" i="0" dirty="0">
                <a:solidFill>
                  <a:srgbClr val="060607"/>
                </a:solidFill>
                <a:effectLst/>
                <a:latin typeface="KaTeX_Main"/>
              </a:rPr>
              <a:t>​</a:t>
            </a:r>
            <a:r>
              <a:rPr lang="zh-CN" altLang="en-US" b="0" i="0" dirty="0">
                <a:solidFill>
                  <a:srgbClr val="060607"/>
                </a:solidFill>
                <a:effectLst/>
                <a:latin typeface="-apple-system"/>
              </a:rPr>
              <a:t> 减小，导致渐近自由；而在低能量极限下，</a:t>
            </a:r>
            <a:r>
              <a:rPr lang="en-US" altLang="zh-CN" b="0" i="0" dirty="0">
                <a:solidFill>
                  <a:srgbClr val="060607"/>
                </a:solidFill>
                <a:effectLst/>
                <a:latin typeface="KaTeX_Main"/>
              </a:rPr>
              <a:t>αs</a:t>
            </a:r>
            <a:r>
              <a:rPr lang="en-US" altLang="zh-CN" b="0" i="1" dirty="0">
                <a:solidFill>
                  <a:srgbClr val="060607"/>
                </a:solidFill>
                <a:effectLst/>
                <a:latin typeface="KaTeX_Math"/>
              </a:rPr>
              <a:t>αs</a:t>
            </a:r>
            <a:r>
              <a:rPr lang="zh-CN" altLang="en-US" b="0" i="0" dirty="0">
                <a:solidFill>
                  <a:srgbClr val="060607"/>
                </a:solidFill>
                <a:effectLst/>
                <a:latin typeface="KaTeX_Main"/>
              </a:rPr>
              <a:t>​</a:t>
            </a:r>
            <a:r>
              <a:rPr lang="zh-CN" altLang="en-US" b="0" i="0" dirty="0">
                <a:solidFill>
                  <a:srgbClr val="060607"/>
                </a:solidFill>
                <a:effectLst/>
                <a:latin typeface="-apple-system"/>
              </a:rPr>
              <a:t> 增大，导致非微扰行为。</a:t>
            </a:r>
          </a:p>
          <a:p>
            <a:pPr algn="l"/>
            <a:r>
              <a:rPr lang="zh-CN" altLang="en-US" b="0" i="0" dirty="0">
                <a:solidFill>
                  <a:srgbClr val="060607"/>
                </a:solidFill>
                <a:effectLst/>
                <a:latin typeface="-apple-system"/>
              </a:rPr>
              <a:t>理解这一点对于研究粒子物理和核物理中的许多现象至关重要，包括夸克和胶子的束缚态、强子的谱、以及在极高能量下的粒子碰撞等。</a:t>
            </a:r>
          </a:p>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17</a:t>
            </a:fld>
            <a:endParaRPr lang="zh-CN" altLang="en-US"/>
          </a:p>
        </p:txBody>
      </p:sp>
    </p:spTree>
    <p:extLst>
      <p:ext uri="{BB962C8B-B14F-4D97-AF65-F5344CB8AC3E}">
        <p14:creationId xmlns:p14="http://schemas.microsoft.com/office/powerpoint/2010/main" val="1577398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19</a:t>
            </a:fld>
            <a:endParaRPr lang="zh-CN" altLang="en-US"/>
          </a:p>
        </p:txBody>
      </p:sp>
    </p:spTree>
    <p:extLst>
      <p:ext uri="{BB962C8B-B14F-4D97-AF65-F5344CB8AC3E}">
        <p14:creationId xmlns:p14="http://schemas.microsoft.com/office/powerpoint/2010/main" val="47527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60607"/>
                </a:solidFill>
                <a:effectLst/>
                <a:latin typeface="-apple-system"/>
              </a:rPr>
              <a:t>在</a:t>
            </a:r>
            <a:r>
              <a:rPr lang="en-US" altLang="zh-CN" b="0" i="0" dirty="0">
                <a:solidFill>
                  <a:srgbClr val="060607"/>
                </a:solidFill>
                <a:effectLst/>
                <a:latin typeface="-apple-system"/>
              </a:rPr>
              <a:t>QCD</a:t>
            </a:r>
            <a:r>
              <a:rPr lang="zh-CN" altLang="en-US" b="0" i="0" dirty="0">
                <a:solidFill>
                  <a:srgbClr val="060607"/>
                </a:solidFill>
                <a:effectLst/>
                <a:latin typeface="-apple-system"/>
              </a:rPr>
              <a:t>中，描述强相互作用强度的是所谓的耦合常数，通常用符号 </a:t>
            </a:r>
            <a:r>
              <a:rPr lang="en-US" altLang="zh-CN" b="0" i="0" dirty="0">
                <a:solidFill>
                  <a:srgbClr val="060607"/>
                </a:solidFill>
                <a:effectLst/>
                <a:latin typeface="KaTeX_Main"/>
              </a:rPr>
              <a:t>αs</a:t>
            </a:r>
            <a:r>
              <a:rPr lang="en-US" altLang="zh-CN" b="0" i="1" dirty="0">
                <a:solidFill>
                  <a:srgbClr val="060607"/>
                </a:solidFill>
                <a:effectLst/>
                <a:latin typeface="KaTeX_Math"/>
              </a:rPr>
              <a:t>αs</a:t>
            </a:r>
            <a:r>
              <a:rPr lang="zh-CN" altLang="en-US" b="0" i="0" dirty="0">
                <a:solidFill>
                  <a:srgbClr val="060607"/>
                </a:solidFill>
                <a:effectLst/>
                <a:latin typeface="KaTeX_Main"/>
              </a:rPr>
              <a:t>​</a:t>
            </a:r>
            <a:r>
              <a:rPr lang="zh-CN" altLang="en-US" b="0" i="0" dirty="0">
                <a:solidFill>
                  <a:srgbClr val="060607"/>
                </a:solidFill>
                <a:effectLst/>
                <a:latin typeface="-apple-system"/>
              </a:rPr>
              <a:t> 表示。这个耦合常数依赖于能量尺度，其行为由</a:t>
            </a:r>
            <a:r>
              <a:rPr lang="en-US" altLang="zh-CN" b="0" i="0" dirty="0">
                <a:solidFill>
                  <a:srgbClr val="060607"/>
                </a:solidFill>
                <a:effectLst/>
                <a:latin typeface="-apple-system"/>
              </a:rPr>
              <a:t>QCD</a:t>
            </a:r>
            <a:r>
              <a:rPr lang="zh-CN" altLang="en-US" b="0" i="0" dirty="0">
                <a:solidFill>
                  <a:srgbClr val="060607"/>
                </a:solidFill>
                <a:effectLst/>
                <a:latin typeface="-apple-system"/>
              </a:rPr>
              <a:t>的贝特函数（</a:t>
            </a:r>
            <a:r>
              <a:rPr lang="en-US" altLang="zh-CN" b="0" i="0" dirty="0">
                <a:solidFill>
                  <a:srgbClr val="060607"/>
                </a:solidFill>
                <a:effectLst/>
                <a:latin typeface="-apple-system"/>
              </a:rPr>
              <a:t>beta function</a:t>
            </a:r>
            <a:r>
              <a:rPr lang="zh-CN" altLang="en-US" b="0" i="0" dirty="0">
                <a:solidFill>
                  <a:srgbClr val="060607"/>
                </a:solidFill>
                <a:effectLst/>
                <a:latin typeface="-apple-system"/>
              </a:rPr>
              <a:t>）描述。在高能量极限下，耦合常数 </a:t>
            </a:r>
            <a:r>
              <a:rPr lang="en-US" altLang="zh-CN" b="0" i="0" dirty="0">
                <a:solidFill>
                  <a:srgbClr val="060607"/>
                </a:solidFill>
                <a:effectLst/>
                <a:latin typeface="KaTeX_Main"/>
              </a:rPr>
              <a:t>αs</a:t>
            </a:r>
            <a:r>
              <a:rPr lang="en-US" altLang="zh-CN" b="0" i="1" dirty="0">
                <a:solidFill>
                  <a:srgbClr val="060607"/>
                </a:solidFill>
                <a:effectLst/>
                <a:latin typeface="KaTeX_Math"/>
              </a:rPr>
              <a:t>αs</a:t>
            </a:r>
            <a:r>
              <a:rPr lang="zh-CN" altLang="en-US" b="0" i="0" dirty="0">
                <a:solidFill>
                  <a:srgbClr val="060607"/>
                </a:solidFill>
                <a:effectLst/>
                <a:latin typeface="KaTeX_Main"/>
              </a:rPr>
              <a:t>​</a:t>
            </a:r>
            <a:r>
              <a:rPr lang="zh-CN" altLang="en-US" b="0" i="0" dirty="0">
                <a:solidFill>
                  <a:srgbClr val="060607"/>
                </a:solidFill>
                <a:effectLst/>
                <a:latin typeface="-apple-system"/>
              </a:rPr>
              <a:t> 减小，导致渐近自由；而在低能量极限下，</a:t>
            </a:r>
            <a:r>
              <a:rPr lang="en-US" altLang="zh-CN" b="0" i="0" dirty="0">
                <a:solidFill>
                  <a:srgbClr val="060607"/>
                </a:solidFill>
                <a:effectLst/>
                <a:latin typeface="KaTeX_Main"/>
              </a:rPr>
              <a:t>αs</a:t>
            </a:r>
            <a:r>
              <a:rPr lang="en-US" altLang="zh-CN" b="0" i="1" dirty="0">
                <a:solidFill>
                  <a:srgbClr val="060607"/>
                </a:solidFill>
                <a:effectLst/>
                <a:latin typeface="KaTeX_Math"/>
              </a:rPr>
              <a:t>αs</a:t>
            </a:r>
            <a:r>
              <a:rPr lang="zh-CN" altLang="en-US" b="0" i="0" dirty="0">
                <a:solidFill>
                  <a:srgbClr val="060607"/>
                </a:solidFill>
                <a:effectLst/>
                <a:latin typeface="KaTeX_Main"/>
              </a:rPr>
              <a:t>​</a:t>
            </a:r>
            <a:r>
              <a:rPr lang="zh-CN" altLang="en-US" b="0" i="0" dirty="0">
                <a:solidFill>
                  <a:srgbClr val="060607"/>
                </a:solidFill>
                <a:effectLst/>
                <a:latin typeface="-apple-system"/>
              </a:rPr>
              <a:t> 增大，导致非微扰行为。</a:t>
            </a:r>
          </a:p>
          <a:p>
            <a:pPr algn="l"/>
            <a:r>
              <a:rPr lang="zh-CN" altLang="en-US" b="0" i="0" dirty="0">
                <a:solidFill>
                  <a:srgbClr val="060607"/>
                </a:solidFill>
                <a:effectLst/>
                <a:latin typeface="-apple-system"/>
              </a:rPr>
              <a:t>理解这一点对于研究粒子物理和核物理中的许多现象至关重要，包括夸克和胶子的束缚态、强子的谱、以及在极高能量下的粒子碰撞等。</a:t>
            </a:r>
          </a:p>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31</a:t>
            </a:fld>
            <a:endParaRPr lang="zh-CN" altLang="en-US"/>
          </a:p>
        </p:txBody>
      </p:sp>
    </p:spTree>
    <p:extLst>
      <p:ext uri="{BB962C8B-B14F-4D97-AF65-F5344CB8AC3E}">
        <p14:creationId xmlns:p14="http://schemas.microsoft.com/office/powerpoint/2010/main" val="2509843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32</a:t>
            </a:fld>
            <a:endParaRPr lang="zh-CN" altLang="en-US"/>
          </a:p>
        </p:txBody>
      </p:sp>
    </p:spTree>
    <p:extLst>
      <p:ext uri="{BB962C8B-B14F-4D97-AF65-F5344CB8AC3E}">
        <p14:creationId xmlns:p14="http://schemas.microsoft.com/office/powerpoint/2010/main" val="3765007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EFBF09-CD6B-4FF5-B886-9DE6128C67FF}" type="slidenum">
              <a:rPr lang="zh-CN" altLang="en-US" smtClean="0"/>
              <a:t>33</a:t>
            </a:fld>
            <a:endParaRPr lang="zh-CN" altLang="en-US"/>
          </a:p>
        </p:txBody>
      </p:sp>
    </p:spTree>
    <p:extLst>
      <p:ext uri="{BB962C8B-B14F-4D97-AF65-F5344CB8AC3E}">
        <p14:creationId xmlns:p14="http://schemas.microsoft.com/office/powerpoint/2010/main" val="1743876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32423-819E-CB94-7A70-C4B9DC2EBD7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683A0E2-7C63-2428-DA1E-EF8C89C96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0194443-2C26-58A8-5190-9E9BFFC865D2}"/>
              </a:ext>
            </a:extLst>
          </p:cNvPr>
          <p:cNvSpPr>
            <a:spLocks noGrp="1"/>
          </p:cNvSpPr>
          <p:nvPr>
            <p:ph type="dt" sz="half" idx="10"/>
          </p:nvPr>
        </p:nvSpPr>
        <p:spPr/>
        <p:txBody>
          <a:bodyPr/>
          <a:lstStyle/>
          <a:p>
            <a:fld id="{C1EB5AA7-BA3C-4E85-B767-4F35285C7601}" type="datetime1">
              <a:rPr lang="zh-CN" altLang="en-US" smtClean="0"/>
              <a:t>2024/10/9</a:t>
            </a:fld>
            <a:endParaRPr lang="zh-CN" altLang="en-US"/>
          </a:p>
        </p:txBody>
      </p:sp>
      <p:sp>
        <p:nvSpPr>
          <p:cNvPr id="5" name="页脚占位符 4">
            <a:extLst>
              <a:ext uri="{FF2B5EF4-FFF2-40B4-BE49-F238E27FC236}">
                <a16:creationId xmlns:a16="http://schemas.microsoft.com/office/drawing/2014/main" id="{494562FB-A9D7-0040-3445-0ADB5B210D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26B51A-9748-1D40-A4BC-8266F13E10E1}"/>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B9CF8211-4685-4335-9189-3A5F39AF62C9}" type="slidenum">
              <a:rPr lang="zh-CN" altLang="en-US" smtClean="0"/>
              <a:pPr/>
              <a:t>‹#›</a:t>
            </a:fld>
            <a:endParaRPr lang="zh-CN" altLang="en-US" dirty="0"/>
          </a:p>
        </p:txBody>
      </p:sp>
    </p:spTree>
    <p:extLst>
      <p:ext uri="{BB962C8B-B14F-4D97-AF65-F5344CB8AC3E}">
        <p14:creationId xmlns:p14="http://schemas.microsoft.com/office/powerpoint/2010/main" val="1868162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151BA-702A-C90D-F5A9-C8CABBB96F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8BD9F5-CD87-252A-FE86-503C7C95DA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5C32FF-1DC9-62AD-5F4A-A372E272AB7E}"/>
              </a:ext>
            </a:extLst>
          </p:cNvPr>
          <p:cNvSpPr>
            <a:spLocks noGrp="1"/>
          </p:cNvSpPr>
          <p:nvPr>
            <p:ph type="dt" sz="half" idx="10"/>
          </p:nvPr>
        </p:nvSpPr>
        <p:spPr/>
        <p:txBody>
          <a:bodyPr/>
          <a:lstStyle/>
          <a:p>
            <a:fld id="{F0F9E0EF-B267-444C-81A6-CE8DFC3DF1BA}" type="datetime1">
              <a:rPr lang="zh-CN" altLang="en-US" smtClean="0"/>
              <a:t>2024/10/9</a:t>
            </a:fld>
            <a:endParaRPr lang="zh-CN" altLang="en-US"/>
          </a:p>
        </p:txBody>
      </p:sp>
      <p:sp>
        <p:nvSpPr>
          <p:cNvPr id="5" name="页脚占位符 4">
            <a:extLst>
              <a:ext uri="{FF2B5EF4-FFF2-40B4-BE49-F238E27FC236}">
                <a16:creationId xmlns:a16="http://schemas.microsoft.com/office/drawing/2014/main" id="{FE197407-2CE4-CBC9-CE9F-EDE249CF48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918BFB-6F5D-ADD5-F16E-090B46AC3D81}"/>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1750767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3AAED7-63E3-5F31-2C3F-CD906872046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6950E8-7E6D-9314-65F9-B15FB3083D2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A26D3E-919C-AFCE-9B54-7561933DAB4C}"/>
              </a:ext>
            </a:extLst>
          </p:cNvPr>
          <p:cNvSpPr>
            <a:spLocks noGrp="1"/>
          </p:cNvSpPr>
          <p:nvPr>
            <p:ph type="dt" sz="half" idx="10"/>
          </p:nvPr>
        </p:nvSpPr>
        <p:spPr/>
        <p:txBody>
          <a:bodyPr/>
          <a:lstStyle/>
          <a:p>
            <a:fld id="{21108A1E-91EA-4602-A705-50227391FEED}" type="datetime1">
              <a:rPr lang="zh-CN" altLang="en-US" smtClean="0"/>
              <a:t>2024/10/9</a:t>
            </a:fld>
            <a:endParaRPr lang="zh-CN" altLang="en-US"/>
          </a:p>
        </p:txBody>
      </p:sp>
      <p:sp>
        <p:nvSpPr>
          <p:cNvPr id="5" name="页脚占位符 4">
            <a:extLst>
              <a:ext uri="{FF2B5EF4-FFF2-40B4-BE49-F238E27FC236}">
                <a16:creationId xmlns:a16="http://schemas.microsoft.com/office/drawing/2014/main" id="{9FDCB661-C195-D781-ABAC-34176A653E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786073-47BC-65D1-3B8B-E5254542F225}"/>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3395207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900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463DFCD-B64D-4F36-8E08-388FB8A58F62}" type="datetime1">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507358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B6E76C7-D08B-4EC2-A078-6F38A5570EE0}" type="datetime1">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006165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A7708EB-2210-46D7-9206-A3D541B681AA}" type="datetime1">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71589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785F735-9677-466D-82F7-0E93E153178B}" type="datetime1">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44880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55ADA37-9973-483E-9855-17AA86AD5457}" type="datetime1">
              <a:rPr lang="zh-CN" altLang="en-US" smtClean="0"/>
              <a:t>2024/10/9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4124403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13BB14-234D-49A7-B6C6-75883A512844}" type="datetime1">
              <a:rPr lang="zh-CN" altLang="en-US" smtClean="0"/>
              <a:t>2024/10/9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80618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DBF8F8-ED74-41AA-9F54-C0ECB63D2CC9}" type="datetime1">
              <a:rPr lang="zh-CN" altLang="en-US" smtClean="0"/>
              <a:t>2024/10/9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02880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9609B-26E0-5AE6-5C65-21888A7263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5A5B81-5A13-F0AD-5608-96277444B6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384D8A-E65C-51BD-7463-E26BDA7D17D8}"/>
              </a:ext>
            </a:extLst>
          </p:cNvPr>
          <p:cNvSpPr>
            <a:spLocks noGrp="1"/>
          </p:cNvSpPr>
          <p:nvPr>
            <p:ph type="dt" sz="half" idx="10"/>
          </p:nvPr>
        </p:nvSpPr>
        <p:spPr/>
        <p:txBody>
          <a:bodyPr/>
          <a:lstStyle/>
          <a:p>
            <a:fld id="{64FE27C6-4F6C-4752-A003-87581944AF87}" type="datetime1">
              <a:rPr lang="zh-CN" altLang="en-US" smtClean="0"/>
              <a:t>2024/10/9</a:t>
            </a:fld>
            <a:endParaRPr lang="zh-CN" altLang="en-US"/>
          </a:p>
        </p:txBody>
      </p:sp>
      <p:sp>
        <p:nvSpPr>
          <p:cNvPr id="5" name="页脚占位符 4">
            <a:extLst>
              <a:ext uri="{FF2B5EF4-FFF2-40B4-BE49-F238E27FC236}">
                <a16:creationId xmlns:a16="http://schemas.microsoft.com/office/drawing/2014/main" id="{1E9CE088-E968-9B0D-41F0-EADCE2D8D3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440691-FC51-FED3-6D6E-EB215BC1C804}"/>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2574441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DA82E5-6880-4095-A078-5A54628E0992}" type="datetime1">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562675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EC94683-D311-45A5-9A48-5F4D9EF7C12D}" type="datetime1">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63884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E277934-7FB1-425C-95C8-3AAC27B6F47D}" type="datetime1">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646343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ABEB655-26B8-448E-B078-E477CBC993E4}" type="datetime1">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4396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2110AC-4918-288F-421B-EF65A5ED325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B1419-4CF5-5906-7347-40EFAA5831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4BD69DA-F670-280A-3A8F-C2C956096491}"/>
              </a:ext>
            </a:extLst>
          </p:cNvPr>
          <p:cNvSpPr>
            <a:spLocks noGrp="1"/>
          </p:cNvSpPr>
          <p:nvPr>
            <p:ph type="dt" sz="half" idx="10"/>
          </p:nvPr>
        </p:nvSpPr>
        <p:spPr/>
        <p:txBody>
          <a:bodyPr/>
          <a:lstStyle/>
          <a:p>
            <a:fld id="{CBBDBA3C-B1B3-46D4-937C-EDE8BC961F17}" type="datetime1">
              <a:rPr lang="zh-CN" altLang="en-US" smtClean="0"/>
              <a:t>2024/10/9</a:t>
            </a:fld>
            <a:endParaRPr lang="zh-CN" altLang="en-US"/>
          </a:p>
        </p:txBody>
      </p:sp>
      <p:sp>
        <p:nvSpPr>
          <p:cNvPr id="5" name="页脚占位符 4">
            <a:extLst>
              <a:ext uri="{FF2B5EF4-FFF2-40B4-BE49-F238E27FC236}">
                <a16:creationId xmlns:a16="http://schemas.microsoft.com/office/drawing/2014/main" id="{E28473D0-92E8-6299-18A8-322FE91604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60F3A0-882F-CC52-9222-7FB1896A22CE}"/>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1426521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D5543-DB04-2741-C293-CC55C765FE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0204B22-0BF1-8EED-E5FB-B0D0844ED91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103B260-2BEE-5516-61C0-BCA075E0EEC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9A7705-FF82-AD4E-297A-7F4334BDE9F2}"/>
              </a:ext>
            </a:extLst>
          </p:cNvPr>
          <p:cNvSpPr>
            <a:spLocks noGrp="1"/>
          </p:cNvSpPr>
          <p:nvPr>
            <p:ph type="dt" sz="half" idx="10"/>
          </p:nvPr>
        </p:nvSpPr>
        <p:spPr/>
        <p:txBody>
          <a:bodyPr/>
          <a:lstStyle/>
          <a:p>
            <a:fld id="{B6280290-1A52-4EAE-9C35-E8047E236580}" type="datetime1">
              <a:rPr lang="zh-CN" altLang="en-US" smtClean="0"/>
              <a:t>2024/10/9</a:t>
            </a:fld>
            <a:endParaRPr lang="zh-CN" altLang="en-US"/>
          </a:p>
        </p:txBody>
      </p:sp>
      <p:sp>
        <p:nvSpPr>
          <p:cNvPr id="6" name="页脚占位符 5">
            <a:extLst>
              <a:ext uri="{FF2B5EF4-FFF2-40B4-BE49-F238E27FC236}">
                <a16:creationId xmlns:a16="http://schemas.microsoft.com/office/drawing/2014/main" id="{C7972467-C289-3DA4-3493-3A2139B3A9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6CA9E7-BE86-95FB-6AD3-CDBDEA5ED05E}"/>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96477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F3AFA-BCF8-1CDB-AE7C-F567E85B24D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B583DFC-4773-12AF-764D-BE2AD0B659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7CCC9A1-EDCB-06A4-45D7-14372B7B7CF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7FA2DA-643E-CB6A-D4FC-A2039137D1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A52F92E-3EBF-A270-9CB7-28F6ED0104C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D67161-1AD8-CC9A-55E8-75DF52F3287A}"/>
              </a:ext>
            </a:extLst>
          </p:cNvPr>
          <p:cNvSpPr>
            <a:spLocks noGrp="1"/>
          </p:cNvSpPr>
          <p:nvPr>
            <p:ph type="dt" sz="half" idx="10"/>
          </p:nvPr>
        </p:nvSpPr>
        <p:spPr/>
        <p:txBody>
          <a:bodyPr/>
          <a:lstStyle/>
          <a:p>
            <a:fld id="{12515D2C-1852-409F-85CD-E45A8374A353}" type="datetime1">
              <a:rPr lang="zh-CN" altLang="en-US" smtClean="0"/>
              <a:t>2024/10/9</a:t>
            </a:fld>
            <a:endParaRPr lang="zh-CN" altLang="en-US"/>
          </a:p>
        </p:txBody>
      </p:sp>
      <p:sp>
        <p:nvSpPr>
          <p:cNvPr id="8" name="页脚占位符 7">
            <a:extLst>
              <a:ext uri="{FF2B5EF4-FFF2-40B4-BE49-F238E27FC236}">
                <a16:creationId xmlns:a16="http://schemas.microsoft.com/office/drawing/2014/main" id="{59A70277-C969-C2FD-EBF2-EA2800099ED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8D3E76E-8FCE-ED03-8647-61364AF359A5}"/>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397860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A990B-8766-FC49-67AD-6521A3F2639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DD1FB9-C6C7-B1AC-5B7E-5C03FD6701E8}"/>
              </a:ext>
            </a:extLst>
          </p:cNvPr>
          <p:cNvSpPr>
            <a:spLocks noGrp="1"/>
          </p:cNvSpPr>
          <p:nvPr>
            <p:ph type="dt" sz="half" idx="10"/>
          </p:nvPr>
        </p:nvSpPr>
        <p:spPr/>
        <p:txBody>
          <a:bodyPr/>
          <a:lstStyle/>
          <a:p>
            <a:fld id="{E15C1543-F593-4A00-83B3-AC8A3060A7BA}" type="datetime1">
              <a:rPr lang="zh-CN" altLang="en-US" smtClean="0"/>
              <a:t>2024/10/9</a:t>
            </a:fld>
            <a:endParaRPr lang="zh-CN" altLang="en-US"/>
          </a:p>
        </p:txBody>
      </p:sp>
      <p:sp>
        <p:nvSpPr>
          <p:cNvPr id="4" name="页脚占位符 3">
            <a:extLst>
              <a:ext uri="{FF2B5EF4-FFF2-40B4-BE49-F238E27FC236}">
                <a16:creationId xmlns:a16="http://schemas.microsoft.com/office/drawing/2014/main" id="{AC1112FF-815D-632C-1E6C-8126C46BD4F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A1A497-1563-6546-032A-BEE692C398BA}"/>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3294570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FFD0B5-C39A-DAB4-3108-9D13395DB406}"/>
              </a:ext>
            </a:extLst>
          </p:cNvPr>
          <p:cNvSpPr>
            <a:spLocks noGrp="1"/>
          </p:cNvSpPr>
          <p:nvPr>
            <p:ph type="dt" sz="half" idx="10"/>
          </p:nvPr>
        </p:nvSpPr>
        <p:spPr/>
        <p:txBody>
          <a:bodyPr/>
          <a:lstStyle/>
          <a:p>
            <a:fld id="{CC147918-F45D-4888-9310-2766131F3CD8}" type="datetime1">
              <a:rPr lang="zh-CN" altLang="en-US" smtClean="0"/>
              <a:t>2024/10/9</a:t>
            </a:fld>
            <a:endParaRPr lang="zh-CN" altLang="en-US"/>
          </a:p>
        </p:txBody>
      </p:sp>
      <p:sp>
        <p:nvSpPr>
          <p:cNvPr id="3" name="页脚占位符 2">
            <a:extLst>
              <a:ext uri="{FF2B5EF4-FFF2-40B4-BE49-F238E27FC236}">
                <a16:creationId xmlns:a16="http://schemas.microsoft.com/office/drawing/2014/main" id="{AC27D5C4-2AD4-5C0C-6683-A91C8691792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7E9C19F-972D-79F1-176E-407820D84DFE}"/>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236493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EF993-FC6B-E125-43D1-1F05ECA33E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A69450-16F9-8047-713E-0E0AD93825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98B9AE-DE46-3B90-406B-728FCE2B5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58FCA0-2CFC-F569-6918-F566D342F15E}"/>
              </a:ext>
            </a:extLst>
          </p:cNvPr>
          <p:cNvSpPr>
            <a:spLocks noGrp="1"/>
          </p:cNvSpPr>
          <p:nvPr>
            <p:ph type="dt" sz="half" idx="10"/>
          </p:nvPr>
        </p:nvSpPr>
        <p:spPr/>
        <p:txBody>
          <a:bodyPr/>
          <a:lstStyle/>
          <a:p>
            <a:fld id="{64A845D2-BF8E-46B0-ABB5-D28094B51D59}" type="datetime1">
              <a:rPr lang="zh-CN" altLang="en-US" smtClean="0"/>
              <a:t>2024/10/9</a:t>
            </a:fld>
            <a:endParaRPr lang="zh-CN" altLang="en-US"/>
          </a:p>
        </p:txBody>
      </p:sp>
      <p:sp>
        <p:nvSpPr>
          <p:cNvPr id="6" name="页脚占位符 5">
            <a:extLst>
              <a:ext uri="{FF2B5EF4-FFF2-40B4-BE49-F238E27FC236}">
                <a16:creationId xmlns:a16="http://schemas.microsoft.com/office/drawing/2014/main" id="{E04E438C-7FA1-9A5F-31F4-136AE97D15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8A2424-69F6-F8AB-0363-35E2F351A5D5}"/>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2435786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5EBEB3-BABD-5866-749C-E88CBE43BA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0D0B1C-D0B4-D718-7E3C-9D6732691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5DB276A-116C-AD4E-4796-730BE43290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311B0F-015C-8CEE-B205-E34BF02DE577}"/>
              </a:ext>
            </a:extLst>
          </p:cNvPr>
          <p:cNvSpPr>
            <a:spLocks noGrp="1"/>
          </p:cNvSpPr>
          <p:nvPr>
            <p:ph type="dt" sz="half" idx="10"/>
          </p:nvPr>
        </p:nvSpPr>
        <p:spPr/>
        <p:txBody>
          <a:bodyPr/>
          <a:lstStyle/>
          <a:p>
            <a:fld id="{1A183F0F-29C0-4A25-BEEE-74B96B9C5619}" type="datetime1">
              <a:rPr lang="zh-CN" altLang="en-US" smtClean="0"/>
              <a:t>2024/10/9</a:t>
            </a:fld>
            <a:endParaRPr lang="zh-CN" altLang="en-US"/>
          </a:p>
        </p:txBody>
      </p:sp>
      <p:sp>
        <p:nvSpPr>
          <p:cNvPr id="6" name="页脚占位符 5">
            <a:extLst>
              <a:ext uri="{FF2B5EF4-FFF2-40B4-BE49-F238E27FC236}">
                <a16:creationId xmlns:a16="http://schemas.microsoft.com/office/drawing/2014/main" id="{01FA065D-2990-0638-A109-C32B1E3CD1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32C165-7357-4298-E0D6-7F9D616FA407}"/>
              </a:ext>
            </a:extLst>
          </p:cNvPr>
          <p:cNvSpPr>
            <a:spLocks noGrp="1"/>
          </p:cNvSpPr>
          <p:nvPr>
            <p:ph type="sldNum" sz="quarter" idx="12"/>
          </p:nvPr>
        </p:nvSpPr>
        <p:spPr/>
        <p:txBody>
          <a:bodyPr/>
          <a:lstStyle/>
          <a:p>
            <a:fld id="{B9CF8211-4685-4335-9189-3A5F39AF62C9}" type="slidenum">
              <a:rPr lang="zh-CN" altLang="en-US" smtClean="0"/>
              <a:t>‹#›</a:t>
            </a:fld>
            <a:endParaRPr lang="zh-CN" altLang="en-US"/>
          </a:p>
        </p:txBody>
      </p:sp>
    </p:spTree>
    <p:extLst>
      <p:ext uri="{BB962C8B-B14F-4D97-AF65-F5344CB8AC3E}">
        <p14:creationId xmlns:p14="http://schemas.microsoft.com/office/powerpoint/2010/main" val="624103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9A07ED5-40CB-78FD-17F5-E48A44BBEF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11B4238-BE99-9CCA-5472-BCD0DA47A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6267B8E6-2ED9-C9B5-0AF7-6A989DF9D1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DAA7A-E9D5-4F98-BDFC-274BA1CECC9D}" type="datetime1">
              <a:rPr lang="zh-CN" altLang="en-US" smtClean="0"/>
              <a:t>2024/10/9</a:t>
            </a:fld>
            <a:endParaRPr lang="zh-CN" altLang="en-US"/>
          </a:p>
        </p:txBody>
      </p:sp>
      <p:sp>
        <p:nvSpPr>
          <p:cNvPr id="5" name="页脚占位符 4">
            <a:extLst>
              <a:ext uri="{FF2B5EF4-FFF2-40B4-BE49-F238E27FC236}">
                <a16:creationId xmlns:a16="http://schemas.microsoft.com/office/drawing/2014/main" id="{13E30345-410E-8D1A-1EFF-9F4EE3C9D7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6D6C967-1844-0900-AE47-D6C5B745F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Times New Roman" panose="02020603050405020304" pitchFamily="18" charset="0"/>
                <a:cs typeface="Times New Roman" panose="02020603050405020304" pitchFamily="18" charset="0"/>
              </a:defRPr>
            </a:lvl1pPr>
          </a:lstStyle>
          <a:p>
            <a:fld id="{B9CF8211-4685-4335-9189-3A5F39AF62C9}" type="slidenum">
              <a:rPr lang="zh-CN" altLang="en-US" smtClean="0"/>
              <a:pPr/>
              <a:t>‹#›</a:t>
            </a:fld>
            <a:endParaRPr lang="zh-CN" altLang="en-US" dirty="0"/>
          </a:p>
        </p:txBody>
      </p:sp>
    </p:spTree>
    <p:extLst>
      <p:ext uri="{BB962C8B-B14F-4D97-AF65-F5344CB8AC3E}">
        <p14:creationId xmlns:p14="http://schemas.microsoft.com/office/powerpoint/2010/main" val="1179925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53D4-975D-48EA-8D72-5E5E70D09444}" type="datetime1">
              <a:rPr lang="zh-CN" altLang="en-US" smtClean="0"/>
              <a:t>2024/10/9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Times New Roman" panose="02020603050405020304" pitchFamily="18" charset="0"/>
                <a:cs typeface="Times New Roman" panose="02020603050405020304" pitchFamily="18" charset="0"/>
              </a:defRPr>
            </a:lvl1pPr>
          </a:lstStyle>
          <a:p>
            <a:fld id="{6E991A3C-0EAB-4EA9-B10E-362C554889B1}" type="slidenum">
              <a:rPr lang="zh-CN" altLang="en-US" smtClean="0"/>
              <a:pPr/>
              <a:t>‹#›</a:t>
            </a:fld>
            <a:endParaRPr lang="zh-CN" altLang="en-US" dirty="0"/>
          </a:p>
        </p:txBody>
      </p:sp>
    </p:spTree>
    <p:extLst>
      <p:ext uri="{BB962C8B-B14F-4D97-AF65-F5344CB8AC3E}">
        <p14:creationId xmlns:p14="http://schemas.microsoft.com/office/powerpoint/2010/main" val="227494610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gif"/><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36.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20.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gif"/><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3905A8E-510D-2B2B-C06D-E133DDBB157C}"/>
              </a:ext>
            </a:extLst>
          </p:cNvPr>
          <p:cNvSpPr/>
          <p:nvPr/>
        </p:nvSpPr>
        <p:spPr>
          <a:xfrm>
            <a:off x="-14" y="1619420"/>
            <a:ext cx="12192000" cy="3193981"/>
          </a:xfrm>
          <a:prstGeom prst="rect">
            <a:avLst/>
          </a:prstGeom>
          <a:solidFill>
            <a:schemeClr val="accent1">
              <a:lumMod val="75000"/>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B90DE1FD-8234-4268-B08F-4BF76A90C53A}"/>
              </a:ext>
            </a:extLst>
          </p:cNvPr>
          <p:cNvGrpSpPr/>
          <p:nvPr/>
        </p:nvGrpSpPr>
        <p:grpSpPr>
          <a:xfrm>
            <a:off x="1130524" y="2076014"/>
            <a:ext cx="9930925" cy="2600295"/>
            <a:chOff x="1130524" y="1150299"/>
            <a:chExt cx="9930925" cy="2600295"/>
          </a:xfrm>
        </p:grpSpPr>
        <p:sp>
          <p:nvSpPr>
            <p:cNvPr id="7" name="矩形 6">
              <a:extLst>
                <a:ext uri="{FF2B5EF4-FFF2-40B4-BE49-F238E27FC236}">
                  <a16:creationId xmlns:a16="http://schemas.microsoft.com/office/drawing/2014/main" id="{C2DBE977-6D79-42ED-8531-528BD3AE7E3E}"/>
                </a:ext>
              </a:extLst>
            </p:cNvPr>
            <p:cNvSpPr/>
            <p:nvPr/>
          </p:nvSpPr>
          <p:spPr>
            <a:xfrm>
              <a:off x="4325318" y="3063355"/>
              <a:ext cx="3541355" cy="687239"/>
            </a:xfrm>
            <a:prstGeom prst="rect">
              <a:avLst/>
            </a:prstGeom>
          </p:spPr>
          <p:txBody>
            <a:bodyPr wrap="none">
              <a:spAutoFit/>
            </a:bodyPr>
            <a:lstStyle/>
            <a:p>
              <a:pPr lvl="0" algn="ctr">
                <a:lnSpc>
                  <a:spcPct val="110000"/>
                </a:lnSpc>
                <a:defRPr/>
              </a:pPr>
              <a:r>
                <a:rPr lang="zh-CN" altLang="en-US" dirty="0">
                  <a:solidFill>
                    <a:prstClr val="white"/>
                  </a:solidFill>
                  <a:latin typeface="等线" panose="020F0502020204030204"/>
                  <a:ea typeface="等线" panose="02010600030101010101" pitchFamily="2" charset="-122"/>
                </a:rPr>
                <a:t>项目</a:t>
              </a: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成员：俞皓涵 周恩锐 滕培旭</a:t>
              </a:r>
              <a:endPar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指导老师：</a:t>
              </a:r>
              <a:r>
                <a:rPr lang="zh-CN" altLang="en-US" dirty="0">
                  <a:solidFill>
                    <a:prstClr val="white"/>
                  </a:solidFill>
                  <a:latin typeface="等线" panose="020F0502020204030204"/>
                  <a:ea typeface="等线" panose="02010600030101010101" pitchFamily="2" charset="-122"/>
                </a:rPr>
                <a:t>王伟</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F4C2632A-64DF-406F-B82F-FF8E4D72BDAD}"/>
                </a:ext>
              </a:extLst>
            </p:cNvPr>
            <p:cNvSpPr txBox="1"/>
            <p:nvPr/>
          </p:nvSpPr>
          <p:spPr>
            <a:xfrm>
              <a:off x="1130524" y="1150299"/>
              <a:ext cx="9930925"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dirty="0">
                  <a:solidFill>
                    <a:prstClr val="white"/>
                  </a:solidFill>
                  <a:latin typeface="微软雅黑" panose="020B0503020204020204" pitchFamily="34" charset="-122"/>
                  <a:ea typeface="微软雅黑" panose="020B0503020204020204" pitchFamily="34" charset="-122"/>
                </a:rPr>
                <a:t>第</a:t>
              </a:r>
              <a:r>
                <a:rPr lang="en-US" altLang="zh-CN" sz="4000" dirty="0">
                  <a:solidFill>
                    <a:prstClr val="white"/>
                  </a:solidFill>
                  <a:latin typeface="微软雅黑" panose="020B0503020204020204" pitchFamily="34" charset="-122"/>
                  <a:ea typeface="微软雅黑" panose="020B0503020204020204" pitchFamily="34" charset="-122"/>
                </a:rPr>
                <a:t>45</a:t>
              </a:r>
              <a:r>
                <a:rPr lang="zh-CN" altLang="en-US" sz="4000" dirty="0">
                  <a:solidFill>
                    <a:prstClr val="white"/>
                  </a:solidFill>
                  <a:latin typeface="微软雅黑" panose="020B0503020204020204" pitchFamily="34" charset="-122"/>
                  <a:ea typeface="微软雅黑" panose="020B0503020204020204" pitchFamily="34" charset="-122"/>
                </a:rPr>
                <a:t>期</a:t>
              </a:r>
              <a:r>
                <a:rPr lang="en-US" altLang="zh-CN" sz="4000" dirty="0">
                  <a:solidFill>
                    <a:prstClr val="white"/>
                  </a:solidFill>
                  <a:latin typeface="微软雅黑" panose="020B0503020204020204" pitchFamily="34" charset="-122"/>
                  <a:ea typeface="微软雅黑" panose="020B0503020204020204" pitchFamily="34" charset="-122"/>
                </a:rPr>
                <a:t>PRP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机器学习方法在格点量子色动力学中的应用</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dirty="0">
                  <a:solidFill>
                    <a:prstClr val="white"/>
                  </a:solidFill>
                  <a:latin typeface="微软雅黑" panose="020B0503020204020204" pitchFamily="34" charset="-122"/>
                  <a:ea typeface="微软雅黑" panose="020B0503020204020204" pitchFamily="34" charset="-122"/>
                </a:rPr>
                <a:t>结项汇报</a:t>
              </a:r>
              <a:endParaRPr kumimoji="0" lang="zh-CN" altLang="en-US" sz="4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 name="文本框 1">
            <a:extLst>
              <a:ext uri="{FF2B5EF4-FFF2-40B4-BE49-F238E27FC236}">
                <a16:creationId xmlns:a16="http://schemas.microsoft.com/office/drawing/2014/main" id="{E542AD9C-C612-6C37-44A3-F6E54246993E}"/>
              </a:ext>
            </a:extLst>
          </p:cNvPr>
          <p:cNvSpPr txBox="1"/>
          <p:nvPr/>
        </p:nvSpPr>
        <p:spPr>
          <a:xfrm>
            <a:off x="1267041" y="1721833"/>
            <a:ext cx="9657901" cy="369332"/>
          </a:xfrm>
          <a:prstGeom prst="rect">
            <a:avLst/>
          </a:prstGeom>
        </p:spPr>
        <p:txBody>
          <a:bodyPr wrap="none" rtlCol="0">
            <a:spAutoFit/>
          </a:bodyPr>
          <a:lstStyle/>
          <a:p>
            <a:pPr algn="ctr"/>
            <a:r>
              <a:rPr lang="en-US" altLang="zh-CN" b="0" i="0" dirty="0">
                <a:solidFill>
                  <a:schemeClr val="bg1"/>
                </a:solidFill>
                <a:effectLst/>
                <a:latin typeface="Microsoft YaHei" panose="020B0503020204020204" pitchFamily="34" charset="-122"/>
                <a:ea typeface="Microsoft YaHei" panose="020B0503020204020204" pitchFamily="34" charset="-122"/>
              </a:rPr>
              <a:t>Application of machine learning methods to lattice point quantum chromodynamics</a:t>
            </a:r>
            <a:endParaRPr lang="en-US" altLang="zh-CN" dirty="0">
              <a:solidFill>
                <a:schemeClr val="bg1"/>
              </a:solidFill>
            </a:endParaRPr>
          </a:p>
        </p:txBody>
      </p:sp>
    </p:spTree>
    <p:extLst>
      <p:ext uri="{BB962C8B-B14F-4D97-AF65-F5344CB8AC3E}">
        <p14:creationId xmlns:p14="http://schemas.microsoft.com/office/powerpoint/2010/main" val="2318139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70AB452-E75B-EF1D-0D1A-64216075AE03}"/>
              </a:ext>
            </a:extLst>
          </p:cNvPr>
          <p:cNvGrpSpPr/>
          <p:nvPr/>
        </p:nvGrpSpPr>
        <p:grpSpPr>
          <a:xfrm>
            <a:off x="2456107" y="1315162"/>
            <a:ext cx="7279785" cy="4861535"/>
            <a:chOff x="825328" y="1107968"/>
            <a:chExt cx="7768259" cy="5381499"/>
          </a:xfrm>
        </p:grpSpPr>
        <p:pic>
          <p:nvPicPr>
            <p:cNvPr id="3" name="图片 2">
              <a:extLst>
                <a:ext uri="{FF2B5EF4-FFF2-40B4-BE49-F238E27FC236}">
                  <a16:creationId xmlns:a16="http://schemas.microsoft.com/office/drawing/2014/main" id="{5E2644F3-A1D2-30FF-A752-27A0E088C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328" y="1107968"/>
              <a:ext cx="7604377" cy="5381499"/>
            </a:xfrm>
            <a:prstGeom prst="rect">
              <a:avLst/>
            </a:prstGeom>
          </p:spPr>
        </p:pic>
        <p:grpSp>
          <p:nvGrpSpPr>
            <p:cNvPr id="2" name="组合 1">
              <a:extLst>
                <a:ext uri="{FF2B5EF4-FFF2-40B4-BE49-F238E27FC236}">
                  <a16:creationId xmlns:a16="http://schemas.microsoft.com/office/drawing/2014/main" id="{D2423878-F81D-755B-D1F3-88B0C4188056}"/>
                </a:ext>
              </a:extLst>
            </p:cNvPr>
            <p:cNvGrpSpPr/>
            <p:nvPr/>
          </p:nvGrpSpPr>
          <p:grpSpPr>
            <a:xfrm>
              <a:off x="3161055" y="2923782"/>
              <a:ext cx="5432532" cy="1247966"/>
              <a:chOff x="3161055" y="2923782"/>
              <a:chExt cx="5432532" cy="1247966"/>
            </a:xfrm>
          </p:grpSpPr>
          <p:sp>
            <p:nvSpPr>
              <p:cNvPr id="35" name="箭头: 左 97">
                <a:extLst>
                  <a:ext uri="{FF2B5EF4-FFF2-40B4-BE49-F238E27FC236}">
                    <a16:creationId xmlns:a16="http://schemas.microsoft.com/office/drawing/2014/main" id="{A4760F88-2F10-F648-83E3-216B3C805DD8}"/>
                  </a:ext>
                </a:extLst>
              </p:cNvPr>
              <p:cNvSpPr/>
              <p:nvPr/>
            </p:nvSpPr>
            <p:spPr>
              <a:xfrm>
                <a:off x="3324937" y="2923782"/>
                <a:ext cx="687812" cy="299787"/>
              </a:xfrm>
              <a:prstGeom prst="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8" name="文本框 98">
                <a:extLst>
                  <a:ext uri="{FF2B5EF4-FFF2-40B4-BE49-F238E27FC236}">
                    <a16:creationId xmlns:a16="http://schemas.microsoft.com/office/drawing/2014/main" id="{ECA105E3-E02B-3746-9331-F8C487ADF66D}"/>
                  </a:ext>
                </a:extLst>
              </p:cNvPr>
              <p:cNvSpPr txBox="1"/>
              <p:nvPr/>
            </p:nvSpPr>
            <p:spPr>
              <a:xfrm>
                <a:off x="3161055" y="3217448"/>
                <a:ext cx="1396877" cy="954300"/>
              </a:xfrm>
              <a:prstGeom prst="rect">
                <a:avLst/>
              </a:prstGeom>
              <a:noFill/>
            </p:spPr>
            <p:txBody>
              <a:bodyPr wrap="square" rtlCol="0">
                <a:spAutoFit/>
              </a:bodyPr>
              <a:lstStyle/>
              <a:p>
                <a:r>
                  <a:rPr lang="en-US" altLang="zh-CN" sz="1867" b="1" dirty="0">
                    <a:latin typeface="Arial" panose="020B0604020202020204" pitchFamily="34" charset="0"/>
                    <a:cs typeface="Arial" panose="020B0604020202020204" pitchFamily="34" charset="0"/>
                  </a:rPr>
                  <a:t>Low energy threshold</a:t>
                </a:r>
                <a:endParaRPr lang="zh-CN" altLang="en-US" sz="1867" b="1" dirty="0">
                  <a:latin typeface="Arial" panose="020B0604020202020204" pitchFamily="34" charset="0"/>
                  <a:cs typeface="Arial" panose="020B0604020202020204" pitchFamily="34" charset="0"/>
                </a:endParaRPr>
              </a:p>
            </p:txBody>
          </p:sp>
          <p:sp>
            <p:nvSpPr>
              <p:cNvPr id="39" name="箭头: 下 100">
                <a:extLst>
                  <a:ext uri="{FF2B5EF4-FFF2-40B4-BE49-F238E27FC236}">
                    <a16:creationId xmlns:a16="http://schemas.microsoft.com/office/drawing/2014/main" id="{46D5D9DC-63D4-5641-9EA0-0A0E817D09B6}"/>
                  </a:ext>
                </a:extLst>
              </p:cNvPr>
              <p:cNvSpPr/>
              <p:nvPr/>
            </p:nvSpPr>
            <p:spPr>
              <a:xfrm>
                <a:off x="6107601" y="3102418"/>
                <a:ext cx="342031" cy="6963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0" name="文本框 101">
                <a:extLst>
                  <a:ext uri="{FF2B5EF4-FFF2-40B4-BE49-F238E27FC236}">
                    <a16:creationId xmlns:a16="http://schemas.microsoft.com/office/drawing/2014/main" id="{D0190C41-99B7-0240-A5A9-74ED25863E94}"/>
                  </a:ext>
                </a:extLst>
              </p:cNvPr>
              <p:cNvSpPr txBox="1"/>
              <p:nvPr/>
            </p:nvSpPr>
            <p:spPr>
              <a:xfrm>
                <a:off x="6389208" y="3073675"/>
                <a:ext cx="2204379" cy="543867"/>
              </a:xfrm>
              <a:prstGeom prst="rect">
                <a:avLst/>
              </a:prstGeom>
              <a:noFill/>
            </p:spPr>
            <p:txBody>
              <a:bodyPr wrap="square" rtlCol="0">
                <a:spAutoFit/>
              </a:bodyPr>
              <a:lstStyle/>
              <a:p>
                <a:r>
                  <a:rPr lang="en-US" altLang="zh-CN" sz="1467" b="1" dirty="0">
                    <a:latin typeface="Arial" panose="020B0604020202020204" pitchFamily="34" charset="0"/>
                    <a:cs typeface="Arial" panose="020B0604020202020204" pitchFamily="34" charset="0"/>
                  </a:rPr>
                  <a:t>Large exposure</a:t>
                </a:r>
              </a:p>
              <a:p>
                <a:r>
                  <a:rPr lang="en-US" altLang="zh-CN" sz="1467" b="1" dirty="0">
                    <a:latin typeface="Arial" panose="020B0604020202020204" pitchFamily="34" charset="0"/>
                    <a:cs typeface="Arial" panose="020B0604020202020204" pitchFamily="34" charset="0"/>
                  </a:rPr>
                  <a:t>Low rad background</a:t>
                </a:r>
                <a:endParaRPr lang="zh-CN" altLang="en-US" sz="1467" b="1" dirty="0">
                  <a:latin typeface="Arial" panose="020B0604020202020204" pitchFamily="34" charset="0"/>
                  <a:cs typeface="Arial" panose="020B0604020202020204" pitchFamily="34" charset="0"/>
                </a:endParaRPr>
              </a:p>
            </p:txBody>
          </p:sp>
        </p:grpSp>
      </p:grpSp>
      <p:sp>
        <p:nvSpPr>
          <p:cNvPr id="5" name="文本框 4">
            <a:extLst>
              <a:ext uri="{FF2B5EF4-FFF2-40B4-BE49-F238E27FC236}">
                <a16:creationId xmlns:a16="http://schemas.microsoft.com/office/drawing/2014/main" id="{D348F498-B57C-EA1B-2D54-7400F0C1CB7D}"/>
              </a:ext>
            </a:extLst>
          </p:cNvPr>
          <p:cNvSpPr txBox="1"/>
          <p:nvPr/>
        </p:nvSpPr>
        <p:spPr>
          <a:xfrm>
            <a:off x="2554679" y="6137419"/>
            <a:ext cx="8407730" cy="646331"/>
          </a:xfrm>
          <a:prstGeom prst="rect">
            <a:avLst/>
          </a:prstGeom>
          <a:noFill/>
        </p:spPr>
        <p:txBody>
          <a:bodyPr wrap="square">
            <a:spAutoFit/>
          </a:bodyPr>
          <a:lstStyle/>
          <a:p>
            <a:r>
              <a:rPr lang="en" altLang="zh-CN" dirty="0" err="1">
                <a:latin typeface="Times New Roman" panose="02020603050405020304" pitchFamily="18" charset="0"/>
                <a:cs typeface="Times New Roman" panose="02020603050405020304" pitchFamily="18" charset="0"/>
              </a:rPr>
              <a:t>PandaX-xT</a:t>
            </a:r>
            <a:r>
              <a:rPr lang="en" altLang="zh-CN" dirty="0">
                <a:latin typeface="Times New Roman" panose="02020603050405020304" pitchFamily="18" charset="0"/>
                <a:cs typeface="Times New Roman" panose="02020603050405020304" pitchFamily="18" charset="0"/>
              </a:rPr>
              <a:t>: a Multi-ten-</a:t>
            </a:r>
            <a:r>
              <a:rPr lang="en" altLang="zh-CN" dirty="0" err="1">
                <a:latin typeface="Times New Roman" panose="02020603050405020304" pitchFamily="18" charset="0"/>
                <a:cs typeface="Times New Roman" panose="02020603050405020304" pitchFamily="18" charset="0"/>
              </a:rPr>
              <a:t>tonne</a:t>
            </a:r>
            <a:r>
              <a:rPr lang="en" altLang="zh-CN" dirty="0">
                <a:latin typeface="Times New Roman" panose="02020603050405020304" pitchFamily="18" charset="0"/>
                <a:cs typeface="Times New Roman" panose="02020603050405020304" pitchFamily="18" charset="0"/>
              </a:rPr>
              <a:t> Liquid Xenon Observatory at the China Jinping Underground Laboratory, </a:t>
            </a:r>
            <a:r>
              <a:rPr lang="zh-CN" altLang="en-US" dirty="0">
                <a:latin typeface="Times New Roman" panose="02020603050405020304" pitchFamily="18" charset="0"/>
                <a:cs typeface="Times New Roman" panose="02020603050405020304" pitchFamily="18" charset="0"/>
              </a:rPr>
              <a:t>2402.03596</a:t>
            </a:r>
          </a:p>
        </p:txBody>
      </p:sp>
      <p:sp>
        <p:nvSpPr>
          <p:cNvPr id="7" name="灯片编号占位符 1">
            <a:extLst>
              <a:ext uri="{FF2B5EF4-FFF2-40B4-BE49-F238E27FC236}">
                <a16:creationId xmlns:a16="http://schemas.microsoft.com/office/drawing/2014/main" id="{1DFB7AA4-0DAD-45FD-4387-8C7FD04A1945}"/>
              </a:ext>
            </a:extLst>
          </p:cNvPr>
          <p:cNvSpPr>
            <a:spLocks noGrp="1"/>
          </p:cNvSpPr>
          <p:nvPr>
            <p:ph type="sldNum" sz="quarter" idx="12"/>
          </p:nvPr>
        </p:nvSpPr>
        <p:spPr>
          <a:xfrm>
            <a:off x="8971983" y="251650"/>
            <a:ext cx="2743200" cy="365125"/>
          </a:xfrm>
        </p:spPr>
        <p:txBody>
          <a:bodyPr/>
          <a:lstStyle/>
          <a:p>
            <a:fld id="{1E495046-BCE6-46BA-8793-A4F3467B18BD}" type="slidenum">
              <a:rPr lang="zh-CN" altLang="en-US" sz="3600" smtClean="0">
                <a:solidFill>
                  <a:schemeClr val="tx1"/>
                </a:solidFill>
              </a:rPr>
              <a:t>10</a:t>
            </a:fld>
            <a:endParaRPr lang="zh-CN" altLang="en-US" sz="3600">
              <a:solidFill>
                <a:schemeClr val="tx1"/>
              </a:solidFill>
            </a:endParaRPr>
          </a:p>
        </p:txBody>
      </p:sp>
      <p:sp>
        <p:nvSpPr>
          <p:cNvPr id="9" name="矩形 8">
            <a:extLst>
              <a:ext uri="{FF2B5EF4-FFF2-40B4-BE49-F238E27FC236}">
                <a16:creationId xmlns:a16="http://schemas.microsoft.com/office/drawing/2014/main" id="{A3A1D850-59BC-76D7-F4FD-DE41CFF9C1CF}"/>
              </a:ext>
            </a:extLst>
          </p:cNvPr>
          <p:cNvSpPr/>
          <p:nvPr/>
        </p:nvSpPr>
        <p:spPr>
          <a:xfrm>
            <a:off x="409362" y="268435"/>
            <a:ext cx="2039148"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400" dirty="0" err="1">
                <a:solidFill>
                  <a:srgbClr val="5D88A8"/>
                </a:solidFill>
                <a:latin typeface="思源宋体 CN Heavy"/>
                <a:ea typeface="思源宋体 CN Heavy"/>
              </a:rPr>
              <a:t>PandaX</a:t>
            </a:r>
            <a:r>
              <a:rPr lang="zh-CN" altLang="en-US" sz="2400" dirty="0">
                <a:solidFill>
                  <a:srgbClr val="5D88A8"/>
                </a:solidFill>
                <a:latin typeface="思源宋体 CN Heavy"/>
                <a:ea typeface="思源宋体 CN Heavy"/>
              </a:rPr>
              <a:t>数据图</a:t>
            </a:r>
            <a:endPar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endParaRPr>
          </a:p>
        </p:txBody>
      </p:sp>
    </p:spTree>
    <p:extLst>
      <p:ext uri="{BB962C8B-B14F-4D97-AF65-F5344CB8AC3E}">
        <p14:creationId xmlns:p14="http://schemas.microsoft.com/office/powerpoint/2010/main" val="420633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C2D94F7-9987-BCA5-6E1F-87C329DAEB78}"/>
              </a:ext>
            </a:extLst>
          </p:cNvPr>
          <p:cNvSpPr>
            <a:spLocks noGrp="1"/>
          </p:cNvSpPr>
          <p:nvPr>
            <p:ph type="sldNum" sz="quarter" idx="12"/>
          </p:nvPr>
        </p:nvSpPr>
        <p:spPr/>
        <p:txBody>
          <a:bodyPr/>
          <a:lstStyle/>
          <a:p>
            <a:fld id="{1E495046-BCE6-46BA-8793-A4F3467B18BD}" type="slidenum">
              <a:rPr lang="zh-CN" altLang="en-US" smtClean="0">
                <a:solidFill>
                  <a:schemeClr val="tx1"/>
                </a:solidFill>
              </a:rPr>
              <a:t>11</a:t>
            </a:fld>
            <a:endParaRPr lang="zh-CN" altLang="en-US">
              <a:solidFill>
                <a:schemeClr val="tx1"/>
              </a:solidFill>
            </a:endParaRPr>
          </a:p>
        </p:txBody>
      </p:sp>
      <p:pic>
        <p:nvPicPr>
          <p:cNvPr id="4" name="图片 3">
            <a:extLst>
              <a:ext uri="{FF2B5EF4-FFF2-40B4-BE49-F238E27FC236}">
                <a16:creationId xmlns:a16="http://schemas.microsoft.com/office/drawing/2014/main" id="{F0651A03-DB35-67D9-D029-5BC150909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642" y="1375140"/>
            <a:ext cx="8108716" cy="4871281"/>
          </a:xfrm>
          <a:prstGeom prst="rect">
            <a:avLst/>
          </a:prstGeom>
        </p:spPr>
      </p:pic>
      <p:sp>
        <p:nvSpPr>
          <p:cNvPr id="27" name="文本框 26">
            <a:extLst>
              <a:ext uri="{FF2B5EF4-FFF2-40B4-BE49-F238E27FC236}">
                <a16:creationId xmlns:a16="http://schemas.microsoft.com/office/drawing/2014/main" id="{4537843B-C6F7-30AE-08BD-080DEFF82DFF}"/>
              </a:ext>
            </a:extLst>
          </p:cNvPr>
          <p:cNvSpPr txBox="1"/>
          <p:nvPr/>
        </p:nvSpPr>
        <p:spPr>
          <a:xfrm>
            <a:off x="2942112" y="6246421"/>
            <a:ext cx="6097978" cy="369332"/>
          </a:xfrm>
          <a:prstGeom prst="rect">
            <a:avLst/>
          </a:prstGeom>
          <a:noFill/>
        </p:spPr>
        <p:txBody>
          <a:bodyPr wrap="square">
            <a:spAutoFit/>
          </a:bodyPr>
          <a:lstStyle/>
          <a:p>
            <a:pPr algn="ctr"/>
            <a:r>
              <a:rPr lang="en-US" altLang="zh-CN" sz="1800" b="1" dirty="0">
                <a:latin typeface="Times New Roman" panose="02020603050405020304" pitchFamily="18" charset="0"/>
                <a:ea typeface="SimHei" panose="02010609060101010101" pitchFamily="49" charset="-122"/>
                <a:cs typeface="Times New Roman" panose="02020603050405020304" pitchFamily="18" charset="0"/>
              </a:rPr>
              <a:t>From</a:t>
            </a:r>
            <a:r>
              <a:rPr lang="zh-CN" altLang="en-US" sz="1800" b="1" dirty="0">
                <a:latin typeface="Times New Roman" panose="02020603050405020304" pitchFamily="18" charset="0"/>
                <a:ea typeface="SimHei" panose="02010609060101010101" pitchFamily="49" charset="-122"/>
                <a:cs typeface="Times New Roman" panose="02020603050405020304" pitchFamily="18" charset="0"/>
              </a:rPr>
              <a:t> </a:t>
            </a:r>
            <a:r>
              <a:rPr lang="en-US" altLang="zh-CN" sz="1800" b="1" dirty="0">
                <a:latin typeface="Times New Roman" panose="02020603050405020304" pitchFamily="18" charset="0"/>
                <a:ea typeface="SimHei" panose="02010609060101010101" pitchFamily="49" charset="-122"/>
                <a:cs typeface="Times New Roman" panose="02020603050405020304" pitchFamily="18" charset="0"/>
              </a:rPr>
              <a:t>Hai-Bo YU</a:t>
            </a:r>
          </a:p>
        </p:txBody>
      </p:sp>
      <p:sp>
        <p:nvSpPr>
          <p:cNvPr id="2" name="灯片编号占位符 1">
            <a:extLst>
              <a:ext uri="{FF2B5EF4-FFF2-40B4-BE49-F238E27FC236}">
                <a16:creationId xmlns:a16="http://schemas.microsoft.com/office/drawing/2014/main" id="{1A6E4116-72B5-6A36-9BCD-0A9B90DFDDF8}"/>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tx1"/>
                </a:solidFill>
              </a:rPr>
              <a:pPr/>
              <a:t>11</a:t>
            </a:fld>
            <a:endParaRPr lang="zh-CN" altLang="en-US" sz="3600">
              <a:solidFill>
                <a:schemeClr val="tx1"/>
              </a:solidFill>
            </a:endParaRPr>
          </a:p>
        </p:txBody>
      </p:sp>
      <p:sp>
        <p:nvSpPr>
          <p:cNvPr id="6" name="矩形 5">
            <a:extLst>
              <a:ext uri="{FF2B5EF4-FFF2-40B4-BE49-F238E27FC236}">
                <a16:creationId xmlns:a16="http://schemas.microsoft.com/office/drawing/2014/main" id="{BE739C11-2DF1-2988-2AE5-00E1FD0D6946}"/>
              </a:ext>
            </a:extLst>
          </p:cNvPr>
          <p:cNvSpPr/>
          <p:nvPr/>
        </p:nvSpPr>
        <p:spPr>
          <a:xfrm>
            <a:off x="409362" y="268435"/>
            <a:ext cx="8754320"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D88A8"/>
                </a:solidFill>
                <a:effectLst/>
                <a:uLnTx/>
                <a:uFillTx/>
                <a:latin typeface="思源宋体 CN Heavy"/>
                <a:ea typeface="思源宋体 CN Heavy"/>
                <a:cs typeface="+mn-cs"/>
              </a:rPr>
              <a:t>CDM</a:t>
            </a: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局限：解释小尺度结构，如矮星系的中心密度时出现问题</a:t>
            </a:r>
          </a:p>
        </p:txBody>
      </p:sp>
    </p:spTree>
    <p:extLst>
      <p:ext uri="{BB962C8B-B14F-4D97-AF65-F5344CB8AC3E}">
        <p14:creationId xmlns:p14="http://schemas.microsoft.com/office/powerpoint/2010/main" val="71275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F827BC9-4BAB-321B-4AA3-CEF0E0890135}"/>
              </a:ext>
            </a:extLst>
          </p:cNvPr>
          <p:cNvGrpSpPr/>
          <p:nvPr/>
        </p:nvGrpSpPr>
        <p:grpSpPr>
          <a:xfrm>
            <a:off x="630440" y="1238287"/>
            <a:ext cx="9115385" cy="5351278"/>
            <a:chOff x="3660146" y="919044"/>
            <a:chExt cx="9115385" cy="5351278"/>
          </a:xfrm>
        </p:grpSpPr>
        <p:grpSp>
          <p:nvGrpSpPr>
            <p:cNvPr id="6" name="组合 5">
              <a:extLst>
                <a:ext uri="{FF2B5EF4-FFF2-40B4-BE49-F238E27FC236}">
                  <a16:creationId xmlns:a16="http://schemas.microsoft.com/office/drawing/2014/main" id="{2DD5DC70-987F-EDB3-4F2A-D55C31704251}"/>
                </a:ext>
              </a:extLst>
            </p:cNvPr>
            <p:cNvGrpSpPr/>
            <p:nvPr/>
          </p:nvGrpSpPr>
          <p:grpSpPr>
            <a:xfrm>
              <a:off x="4813453" y="919044"/>
              <a:ext cx="7787474" cy="1369221"/>
              <a:chOff x="4813453" y="919044"/>
              <a:chExt cx="7787474" cy="1369221"/>
            </a:xfrm>
          </p:grpSpPr>
          <p:sp>
            <p:nvSpPr>
              <p:cNvPr id="24" name="矩形: 圆角 25">
                <a:extLst>
                  <a:ext uri="{FF2B5EF4-FFF2-40B4-BE49-F238E27FC236}">
                    <a16:creationId xmlns:a16="http://schemas.microsoft.com/office/drawing/2014/main" id="{7232BBD5-9A41-1241-BCAC-F58DB7304546}"/>
                  </a:ext>
                </a:extLst>
              </p:cNvPr>
              <p:cNvSpPr/>
              <p:nvPr/>
            </p:nvSpPr>
            <p:spPr bwMode="auto">
              <a:xfrm>
                <a:off x="4813453" y="1272287"/>
                <a:ext cx="3039154" cy="759797"/>
              </a:xfrm>
              <a:prstGeom prst="roundRect">
                <a:avLst/>
              </a:prstGeom>
              <a:solidFill>
                <a:schemeClr val="accent1"/>
              </a:solidFill>
              <a:ln w="19050">
                <a:noFill/>
                <a:round/>
                <a:headEnd/>
                <a:tailEnd/>
              </a:ln>
            </p:spPr>
            <p:txBody>
              <a:bodyPr vert="horz" wrap="square" lIns="91440" tIns="45720" rIns="91440" bIns="45720" anchor="ctr" anchorCtr="1" compatLnSpc="1">
                <a:prstTxWarp prst="textNoShape">
                  <a:avLst/>
                </a:prstTxWarp>
                <a:noAutofit/>
              </a:bodyPr>
              <a:lstStyle/>
              <a:p>
                <a:pPr algn="ctr"/>
                <a:r>
                  <a:rPr lang="en-US" altLang="zh-CN" sz="2600" b="1" dirty="0">
                    <a:latin typeface="Arial" panose="020B0604020202020204" pitchFamily="34" charset="0"/>
                    <a:ea typeface="微软雅黑" panose="020B0503020204020204" pitchFamily="34" charset="-122"/>
                  </a:rPr>
                  <a:t>Core-cusp problem</a:t>
                </a:r>
                <a:endParaRPr lang="zh-CN" altLang="en-US" sz="2600" b="1" dirty="0">
                  <a:latin typeface="Arial" panose="020B0604020202020204" pitchFamily="34" charset="0"/>
                  <a:ea typeface="微软雅黑" panose="020B0503020204020204" pitchFamily="34" charset="-122"/>
                </a:endParaRPr>
              </a:p>
            </p:txBody>
          </p:sp>
          <p:sp>
            <p:nvSpPr>
              <p:cNvPr id="25" name="文本框 24">
                <a:extLst>
                  <a:ext uri="{FF2B5EF4-FFF2-40B4-BE49-F238E27FC236}">
                    <a16:creationId xmlns:a16="http://schemas.microsoft.com/office/drawing/2014/main" id="{B77304CC-5961-5B29-3C6A-72B42AD42EC4}"/>
                  </a:ext>
                </a:extLst>
              </p:cNvPr>
              <p:cNvSpPr txBox="1"/>
              <p:nvPr/>
            </p:nvSpPr>
            <p:spPr>
              <a:xfrm flipH="1">
                <a:off x="7983209" y="919044"/>
                <a:ext cx="4617718" cy="1369221"/>
              </a:xfrm>
              <a:prstGeom prst="rect">
                <a:avLst/>
              </a:prstGeom>
              <a:noFill/>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Halo mass</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 </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density</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 </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profile</a:t>
                </a:r>
              </a:p>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CDM</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cusp  r</a:t>
                </a:r>
                <a:r>
                  <a:rPr kumimoji="1" lang="en-US" altLang="zh-CN" sz="2200" baseline="30000" dirty="0">
                    <a:latin typeface="Arial" panose="020B0604020202020204" pitchFamily="34" charset="0"/>
                    <a:ea typeface="微软雅黑" panose="020B0503020204020204" pitchFamily="34" charset="-122"/>
                    <a:sym typeface="Arial" panose="020B0604020202020204" pitchFamily="34" charset="0"/>
                  </a:rPr>
                  <a:t>-1</a:t>
                </a:r>
              </a:p>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Observation</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core  r</a:t>
                </a:r>
                <a:r>
                  <a:rPr kumimoji="1" lang="en-US" altLang="zh-CN" sz="2200" baseline="30000" dirty="0">
                    <a:latin typeface="Arial" panose="020B0604020202020204" pitchFamily="34" charset="0"/>
                    <a:ea typeface="微软雅黑" panose="020B0503020204020204" pitchFamily="34" charset="-122"/>
                    <a:sym typeface="Arial" panose="020B0604020202020204" pitchFamily="34" charset="0"/>
                  </a:rPr>
                  <a:t>0</a:t>
                </a:r>
                <a:endParaRPr kumimoji="1" lang="en-US" altLang="zh-CN" sz="22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13E99542-C845-138E-30C9-9D5B617B791C}"/>
                </a:ext>
              </a:extLst>
            </p:cNvPr>
            <p:cNvGrpSpPr/>
            <p:nvPr/>
          </p:nvGrpSpPr>
          <p:grpSpPr>
            <a:xfrm>
              <a:off x="4809022" y="2257561"/>
              <a:ext cx="7791905" cy="1369221"/>
              <a:chOff x="4809022" y="2257561"/>
              <a:chExt cx="7791905" cy="1369221"/>
            </a:xfrm>
          </p:grpSpPr>
          <p:sp>
            <p:nvSpPr>
              <p:cNvPr id="22" name="矩形: 圆角 23">
                <a:extLst>
                  <a:ext uri="{FF2B5EF4-FFF2-40B4-BE49-F238E27FC236}">
                    <a16:creationId xmlns:a16="http://schemas.microsoft.com/office/drawing/2014/main" id="{FFE5EF46-C255-3322-FE00-8BC358B3B0F5}"/>
                  </a:ext>
                </a:extLst>
              </p:cNvPr>
              <p:cNvSpPr/>
              <p:nvPr/>
            </p:nvSpPr>
            <p:spPr bwMode="auto">
              <a:xfrm>
                <a:off x="4809022" y="2527389"/>
                <a:ext cx="3043587" cy="834280"/>
              </a:xfrm>
              <a:prstGeom prst="roundRect">
                <a:avLst>
                  <a:gd name="adj" fmla="val 17017"/>
                </a:avLst>
              </a:prstGeom>
              <a:solidFill>
                <a:schemeClr val="accent2"/>
              </a:solidFill>
              <a:ln w="19050">
                <a:noFill/>
                <a:round/>
                <a:headEnd/>
                <a:tailEnd/>
              </a:ln>
            </p:spPr>
            <p:txBody>
              <a:bodyPr vert="horz" wrap="square" lIns="91440" tIns="45720" rIns="91440" bIns="45720" anchor="ctr" anchorCtr="1" compatLnSpc="1">
                <a:prstTxWarp prst="textNoShape">
                  <a:avLst/>
                </a:prstTxWarp>
                <a:noAutofit/>
              </a:bodyPr>
              <a:lstStyle/>
              <a:p>
                <a:pPr algn="ctr"/>
                <a:r>
                  <a:rPr lang="en-US" altLang="zh-CN" sz="2600" b="1" dirty="0">
                    <a:latin typeface="Arial" panose="020B0604020202020204" pitchFamily="34" charset="0"/>
                    <a:ea typeface="微软雅黑" panose="020B0503020204020204" pitchFamily="34" charset="-122"/>
                  </a:rPr>
                  <a:t>Diversity problem</a:t>
                </a:r>
                <a:endParaRPr lang="zh-CN" altLang="en-US" sz="2600" b="1" dirty="0">
                  <a:latin typeface="Arial" panose="020B0604020202020204" pitchFamily="34" charset="0"/>
                  <a:ea typeface="微软雅黑" panose="020B0503020204020204" pitchFamily="34" charset="-122"/>
                </a:endParaRPr>
              </a:p>
            </p:txBody>
          </p:sp>
          <p:sp>
            <p:nvSpPr>
              <p:cNvPr id="23" name="文本框 22">
                <a:extLst>
                  <a:ext uri="{FF2B5EF4-FFF2-40B4-BE49-F238E27FC236}">
                    <a16:creationId xmlns:a16="http://schemas.microsoft.com/office/drawing/2014/main" id="{D14EAFDC-6331-3715-180D-995B324D8193}"/>
                  </a:ext>
                </a:extLst>
              </p:cNvPr>
              <p:cNvSpPr txBox="1"/>
              <p:nvPr/>
            </p:nvSpPr>
            <p:spPr>
              <a:xfrm flipH="1">
                <a:off x="7983209" y="2257561"/>
                <a:ext cx="4617718" cy="1369221"/>
              </a:xfrm>
              <a:prstGeom prst="rect">
                <a:avLst/>
              </a:prstGeom>
              <a:noFill/>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Cosmological structure formation</a:t>
                </a:r>
              </a:p>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CDM</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self-similar</a:t>
                </a:r>
              </a:p>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Observation</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various</a:t>
                </a:r>
              </a:p>
            </p:txBody>
          </p:sp>
        </p:grpSp>
        <p:grpSp>
          <p:nvGrpSpPr>
            <p:cNvPr id="8" name="组合 7">
              <a:extLst>
                <a:ext uri="{FF2B5EF4-FFF2-40B4-BE49-F238E27FC236}">
                  <a16:creationId xmlns:a16="http://schemas.microsoft.com/office/drawing/2014/main" id="{C9DEE5F7-1DC6-CED0-95C4-30852DE6D880}"/>
                </a:ext>
              </a:extLst>
            </p:cNvPr>
            <p:cNvGrpSpPr/>
            <p:nvPr/>
          </p:nvGrpSpPr>
          <p:grpSpPr>
            <a:xfrm>
              <a:off x="4813453" y="3637649"/>
              <a:ext cx="7787474" cy="1369221"/>
              <a:chOff x="4813453" y="3637649"/>
              <a:chExt cx="7787474" cy="1369221"/>
            </a:xfrm>
          </p:grpSpPr>
          <p:sp>
            <p:nvSpPr>
              <p:cNvPr id="20" name="矩形: 圆角 21">
                <a:extLst>
                  <a:ext uri="{FF2B5EF4-FFF2-40B4-BE49-F238E27FC236}">
                    <a16:creationId xmlns:a16="http://schemas.microsoft.com/office/drawing/2014/main" id="{61F8605B-08C1-F047-C47E-0FCCEEB95300}"/>
                  </a:ext>
                </a:extLst>
              </p:cNvPr>
              <p:cNvSpPr/>
              <p:nvPr/>
            </p:nvSpPr>
            <p:spPr bwMode="auto">
              <a:xfrm>
                <a:off x="4813453" y="3822071"/>
                <a:ext cx="3039159" cy="989583"/>
              </a:xfrm>
              <a:prstGeom prst="roundRect">
                <a:avLst/>
              </a:prstGeom>
              <a:solidFill>
                <a:schemeClr val="accent3"/>
              </a:solidFill>
              <a:ln w="19050">
                <a:noFill/>
                <a:round/>
                <a:headEnd/>
                <a:tailEnd/>
              </a:ln>
            </p:spPr>
            <p:txBody>
              <a:bodyPr vert="horz" wrap="square" lIns="91440" tIns="45720" rIns="91440" bIns="45720" anchor="ctr" anchorCtr="1" compatLnSpc="1">
                <a:prstTxWarp prst="textNoShape">
                  <a:avLst/>
                </a:prstTxWarp>
                <a:noAutofit/>
              </a:bodyPr>
              <a:lstStyle/>
              <a:p>
                <a:pPr algn="ctr"/>
                <a:r>
                  <a:rPr lang="en-US" altLang="zh-CN" sz="2600" b="1" dirty="0">
                    <a:latin typeface="Arial" panose="020B0604020202020204" pitchFamily="34" charset="0"/>
                    <a:ea typeface="微软雅黑" panose="020B0503020204020204" pitchFamily="34" charset="-122"/>
                  </a:rPr>
                  <a:t>Missing satellites problem</a:t>
                </a:r>
                <a:endParaRPr lang="zh-CN" altLang="en-US" sz="2600" b="1" dirty="0">
                  <a:latin typeface="Arial" panose="020B0604020202020204"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9579095A-BF90-D90C-347F-2BA312BFD96C}"/>
                  </a:ext>
                </a:extLst>
              </p:cNvPr>
              <p:cNvSpPr txBox="1"/>
              <p:nvPr/>
            </p:nvSpPr>
            <p:spPr>
              <a:xfrm flipH="1">
                <a:off x="7983209" y="3637649"/>
                <a:ext cx="4617718" cy="1369221"/>
              </a:xfrm>
              <a:prstGeom prst="rect">
                <a:avLst/>
              </a:prstGeom>
              <a:noFill/>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Substructure </a:t>
                </a:r>
              </a:p>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CDM</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hundreds and thousands</a:t>
                </a:r>
              </a:p>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Observation</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only several</a:t>
                </a:r>
              </a:p>
            </p:txBody>
          </p:sp>
        </p:grpSp>
        <p:grpSp>
          <p:nvGrpSpPr>
            <p:cNvPr id="9" name="组合 8">
              <a:extLst>
                <a:ext uri="{FF2B5EF4-FFF2-40B4-BE49-F238E27FC236}">
                  <a16:creationId xmlns:a16="http://schemas.microsoft.com/office/drawing/2014/main" id="{0ACE05D2-0BFE-5729-8FCF-6DBE6AC3524C}"/>
                </a:ext>
              </a:extLst>
            </p:cNvPr>
            <p:cNvGrpSpPr/>
            <p:nvPr/>
          </p:nvGrpSpPr>
          <p:grpSpPr>
            <a:xfrm>
              <a:off x="4813452" y="4901101"/>
              <a:ext cx="7962079" cy="1369221"/>
              <a:chOff x="4813452" y="4901101"/>
              <a:chExt cx="7962079" cy="1369221"/>
            </a:xfrm>
          </p:grpSpPr>
          <p:sp>
            <p:nvSpPr>
              <p:cNvPr id="18" name="矩形: 圆角 19">
                <a:extLst>
                  <a:ext uri="{FF2B5EF4-FFF2-40B4-BE49-F238E27FC236}">
                    <a16:creationId xmlns:a16="http://schemas.microsoft.com/office/drawing/2014/main" id="{8A13CAA2-756E-F8BD-0601-CEB082AD1E19}"/>
                  </a:ext>
                </a:extLst>
              </p:cNvPr>
              <p:cNvSpPr/>
              <p:nvPr/>
            </p:nvSpPr>
            <p:spPr bwMode="auto">
              <a:xfrm>
                <a:off x="4813452" y="5285038"/>
                <a:ext cx="3039155" cy="779263"/>
              </a:xfrm>
              <a:prstGeom prst="roundRect">
                <a:avLst/>
              </a:prstGeom>
              <a:solidFill>
                <a:schemeClr val="accent4"/>
              </a:solidFill>
              <a:ln w="19050">
                <a:noFill/>
                <a:round/>
                <a:headEnd/>
                <a:tailEnd/>
              </a:ln>
            </p:spPr>
            <p:txBody>
              <a:bodyPr vert="horz" wrap="square" lIns="91440" tIns="45720" rIns="91440" bIns="45720" anchor="ctr" anchorCtr="1" compatLnSpc="1">
                <a:prstTxWarp prst="textNoShape">
                  <a:avLst/>
                </a:prstTxWarp>
                <a:noAutofit/>
              </a:bodyPr>
              <a:lstStyle/>
              <a:p>
                <a:pPr algn="ctr"/>
                <a:r>
                  <a:rPr lang="en-US" altLang="zh-CN" sz="2600" b="1" dirty="0">
                    <a:latin typeface="Arial" panose="020B0604020202020204" pitchFamily="34" charset="0"/>
                    <a:ea typeface="微软雅黑" panose="020B0503020204020204" pitchFamily="34" charset="-122"/>
                  </a:rPr>
                  <a:t>Too-big-to-fail problem</a:t>
                </a:r>
                <a:endParaRPr lang="zh-CN" altLang="en-US" sz="2600" b="1" dirty="0">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ED71B3B9-D05C-A811-B65E-8B37FD2189EE}"/>
                  </a:ext>
                </a:extLst>
              </p:cNvPr>
              <p:cNvSpPr txBox="1"/>
              <p:nvPr/>
            </p:nvSpPr>
            <p:spPr>
              <a:xfrm flipH="1">
                <a:off x="7983208" y="4901101"/>
                <a:ext cx="4792323" cy="1369221"/>
              </a:xfrm>
              <a:prstGeom prst="rect">
                <a:avLst/>
              </a:prstGeom>
              <a:noFill/>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kumimoji="1" lang="en-US" altLang="zh-CN" sz="2200" dirty="0" err="1">
                    <a:latin typeface="Arial" panose="020B0604020202020204" pitchFamily="34" charset="0"/>
                    <a:ea typeface="微软雅黑" panose="020B0503020204020204" pitchFamily="34" charset="-122"/>
                    <a:sym typeface="Arial" panose="020B0604020202020204" pitchFamily="34" charset="0"/>
                  </a:rPr>
                  <a:t>Subhalos</a:t>
                </a:r>
                <a:endParaRPr kumimoji="1" lang="en-US" altLang="zh-CN" sz="2200" dirty="0">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CDM</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too</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 </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big</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 </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to</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 </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fail</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 </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in</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 </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forming</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 </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stars</a:t>
                </a:r>
              </a:p>
              <a:p>
                <a:pPr>
                  <a:lnSpc>
                    <a:spcPct val="130000"/>
                  </a:lnSpc>
                </a:pPr>
                <a:r>
                  <a:rPr kumimoji="1" lang="en-US" altLang="zh-CN" sz="2200" dirty="0">
                    <a:latin typeface="Arial" panose="020B0604020202020204" pitchFamily="34" charset="0"/>
                    <a:ea typeface="微软雅黑" panose="020B0503020204020204" pitchFamily="34" charset="-122"/>
                    <a:sym typeface="Arial" panose="020B0604020202020204" pitchFamily="34" charset="0"/>
                  </a:rPr>
                  <a:t>Observation</a:t>
                </a:r>
                <a:r>
                  <a:rPr kumimoji="1" lang="zh-CN" altLang="en-US" sz="2200" dirty="0">
                    <a:latin typeface="Arial" panose="020B0604020202020204" pitchFamily="34" charset="0"/>
                    <a:ea typeface="微软雅黑" panose="020B0503020204020204" pitchFamily="34" charset="-122"/>
                    <a:sym typeface="Arial" panose="020B0604020202020204" pitchFamily="34" charset="0"/>
                  </a:rPr>
                  <a:t>：</a:t>
                </a:r>
                <a:r>
                  <a:rPr kumimoji="1" lang="en-US" altLang="zh-CN" sz="2200" dirty="0">
                    <a:latin typeface="Arial" panose="020B0604020202020204" pitchFamily="34" charset="0"/>
                    <a:ea typeface="微软雅黑" panose="020B0503020204020204" pitchFamily="34" charset="-122"/>
                    <a:sym typeface="Arial" panose="020B0604020202020204" pitchFamily="34" charset="0"/>
                  </a:rPr>
                  <a:t>such dense</a:t>
                </a:r>
              </a:p>
            </p:txBody>
          </p:sp>
        </p:grpSp>
        <p:grpSp>
          <p:nvGrpSpPr>
            <p:cNvPr id="11" name="组合 10">
              <a:extLst>
                <a:ext uri="{FF2B5EF4-FFF2-40B4-BE49-F238E27FC236}">
                  <a16:creationId xmlns:a16="http://schemas.microsoft.com/office/drawing/2014/main" id="{BBA7CBF8-8032-6627-56C1-367798A75F96}"/>
                </a:ext>
              </a:extLst>
            </p:cNvPr>
            <p:cNvGrpSpPr/>
            <p:nvPr/>
          </p:nvGrpSpPr>
          <p:grpSpPr>
            <a:xfrm>
              <a:off x="3660146" y="1600199"/>
              <a:ext cx="1153307" cy="3985513"/>
              <a:chOff x="3660146" y="1600199"/>
              <a:chExt cx="1153307" cy="3985513"/>
            </a:xfrm>
          </p:grpSpPr>
          <p:cxnSp>
            <p:nvCxnSpPr>
              <p:cNvPr id="12" name="直接箭头连接符 13">
                <a:extLst>
                  <a:ext uri="{FF2B5EF4-FFF2-40B4-BE49-F238E27FC236}">
                    <a16:creationId xmlns:a16="http://schemas.microsoft.com/office/drawing/2014/main" id="{29DD7839-6E0A-ECA1-9569-9FC58197A61E}"/>
                  </a:ext>
                </a:extLst>
              </p:cNvPr>
              <p:cNvCxnSpPr>
                <a:cxnSpLocks/>
              </p:cNvCxnSpPr>
              <p:nvPr/>
            </p:nvCxnSpPr>
            <p:spPr>
              <a:xfrm flipH="1">
                <a:off x="3660146" y="3592956"/>
                <a:ext cx="571068" cy="0"/>
              </a:xfrm>
              <a:prstGeom prst="straightConnector1">
                <a:avLst/>
              </a:prstGeom>
              <a:ln w="12700">
                <a:solidFill>
                  <a:schemeClr val="tx2">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4">
                <a:extLst>
                  <a:ext uri="{FF2B5EF4-FFF2-40B4-BE49-F238E27FC236}">
                    <a16:creationId xmlns:a16="http://schemas.microsoft.com/office/drawing/2014/main" id="{B600400C-F772-5D02-7ADF-7F945772196E}"/>
                  </a:ext>
                </a:extLst>
              </p:cNvPr>
              <p:cNvCxnSpPr>
                <a:cxnSpLocks/>
              </p:cNvCxnSpPr>
              <p:nvPr/>
            </p:nvCxnSpPr>
            <p:spPr>
              <a:xfrm>
                <a:off x="4234585" y="1600199"/>
                <a:ext cx="0" cy="3985513"/>
              </a:xfrm>
              <a:prstGeom prst="straightConnector1">
                <a:avLst/>
              </a:prstGeom>
              <a:ln w="12700">
                <a:solidFill>
                  <a:schemeClr val="tx2">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5">
                <a:extLst>
                  <a:ext uri="{FF2B5EF4-FFF2-40B4-BE49-F238E27FC236}">
                    <a16:creationId xmlns:a16="http://schemas.microsoft.com/office/drawing/2014/main" id="{2797542F-A6C7-DA29-9611-583DE629E4D7}"/>
                  </a:ext>
                </a:extLst>
              </p:cNvPr>
              <p:cNvCxnSpPr>
                <a:cxnSpLocks/>
              </p:cNvCxnSpPr>
              <p:nvPr/>
            </p:nvCxnSpPr>
            <p:spPr>
              <a:xfrm flipH="1">
                <a:off x="4231214" y="1600199"/>
                <a:ext cx="582239" cy="0"/>
              </a:xfrm>
              <a:prstGeom prst="straightConnector1">
                <a:avLst/>
              </a:prstGeom>
              <a:ln w="12700">
                <a:solidFill>
                  <a:schemeClr val="tx2">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6">
                <a:extLst>
                  <a:ext uri="{FF2B5EF4-FFF2-40B4-BE49-F238E27FC236}">
                    <a16:creationId xmlns:a16="http://schemas.microsoft.com/office/drawing/2014/main" id="{E76CB7D9-021B-DF54-A1F7-1B3A7F645B47}"/>
                  </a:ext>
                </a:extLst>
              </p:cNvPr>
              <p:cNvCxnSpPr>
                <a:cxnSpLocks/>
              </p:cNvCxnSpPr>
              <p:nvPr/>
            </p:nvCxnSpPr>
            <p:spPr>
              <a:xfrm flipH="1">
                <a:off x="4231214" y="5585712"/>
                <a:ext cx="582239" cy="0"/>
              </a:xfrm>
              <a:prstGeom prst="straightConnector1">
                <a:avLst/>
              </a:prstGeom>
              <a:ln w="12700">
                <a:solidFill>
                  <a:schemeClr val="tx2">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7">
                <a:extLst>
                  <a:ext uri="{FF2B5EF4-FFF2-40B4-BE49-F238E27FC236}">
                    <a16:creationId xmlns:a16="http://schemas.microsoft.com/office/drawing/2014/main" id="{82A0A598-B041-1542-63DB-3F4D5BC75CFC}"/>
                  </a:ext>
                </a:extLst>
              </p:cNvPr>
              <p:cNvCxnSpPr>
                <a:cxnSpLocks/>
                <a:stCxn id="22" idx="1"/>
              </p:cNvCxnSpPr>
              <p:nvPr/>
            </p:nvCxnSpPr>
            <p:spPr>
              <a:xfrm flipH="1" flipV="1">
                <a:off x="4231214" y="2939815"/>
                <a:ext cx="577808" cy="4714"/>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8">
                <a:extLst>
                  <a:ext uri="{FF2B5EF4-FFF2-40B4-BE49-F238E27FC236}">
                    <a16:creationId xmlns:a16="http://schemas.microsoft.com/office/drawing/2014/main" id="{03ED3C2F-6FAB-FBBF-AFC5-EAF34797A699}"/>
                  </a:ext>
                </a:extLst>
              </p:cNvPr>
              <p:cNvCxnSpPr>
                <a:cxnSpLocks/>
                <a:stCxn id="20" idx="1"/>
              </p:cNvCxnSpPr>
              <p:nvPr/>
            </p:nvCxnSpPr>
            <p:spPr>
              <a:xfrm flipH="1">
                <a:off x="4231215" y="4316863"/>
                <a:ext cx="58223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grpSp>
      <p:sp>
        <p:nvSpPr>
          <p:cNvPr id="10" name="矩形 9">
            <a:extLst>
              <a:ext uri="{FF2B5EF4-FFF2-40B4-BE49-F238E27FC236}">
                <a16:creationId xmlns:a16="http://schemas.microsoft.com/office/drawing/2014/main" id="{B59C92CB-423A-3245-05E4-B8D5EACF66D5}"/>
              </a:ext>
            </a:extLst>
          </p:cNvPr>
          <p:cNvSpPr/>
          <p:nvPr/>
        </p:nvSpPr>
        <p:spPr>
          <a:xfrm>
            <a:off x="409362" y="268435"/>
            <a:ext cx="2031325"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D88A8"/>
                </a:solidFill>
                <a:effectLst/>
                <a:uLnTx/>
                <a:uFillTx/>
                <a:latin typeface="思源宋体 CN Heavy"/>
                <a:ea typeface="思源宋体 CN Heavy"/>
                <a:cs typeface="+mn-cs"/>
              </a:rPr>
              <a:t>CDM</a:t>
            </a: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局限</a:t>
            </a:r>
          </a:p>
        </p:txBody>
      </p:sp>
    </p:spTree>
    <p:extLst>
      <p:ext uri="{BB962C8B-B14F-4D97-AF65-F5344CB8AC3E}">
        <p14:creationId xmlns:p14="http://schemas.microsoft.com/office/powerpoint/2010/main" val="1802065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AF8A0B1-F302-AA27-6415-8695B81BAE4E}"/>
              </a:ext>
            </a:extLst>
          </p:cNvPr>
          <p:cNvSpPr>
            <a:spLocks noGrp="1"/>
          </p:cNvSpPr>
          <p:nvPr>
            <p:ph type="sldNum" sz="quarter" idx="12"/>
          </p:nvPr>
        </p:nvSpPr>
        <p:spPr/>
        <p:txBody>
          <a:bodyPr/>
          <a:lstStyle/>
          <a:p>
            <a:fld id="{1E495046-BCE6-46BA-8793-A4F3467B18BD}" type="slidenum">
              <a:rPr lang="zh-CN" altLang="en-US" smtClean="0">
                <a:solidFill>
                  <a:schemeClr val="tx1"/>
                </a:solidFill>
              </a:rPr>
              <a:t>13</a:t>
            </a:fld>
            <a:endParaRPr lang="zh-CN" altLang="en-US">
              <a:solidFill>
                <a:schemeClr val="tx1"/>
              </a:solidFill>
            </a:endParaRPr>
          </a:p>
        </p:txBody>
      </p:sp>
      <p:pic>
        <p:nvPicPr>
          <p:cNvPr id="6" name="图片 5">
            <a:extLst>
              <a:ext uri="{FF2B5EF4-FFF2-40B4-BE49-F238E27FC236}">
                <a16:creationId xmlns:a16="http://schemas.microsoft.com/office/drawing/2014/main" id="{79FAD6F9-1F55-6547-0C3C-9F7E01475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26" y="1541412"/>
            <a:ext cx="4506504" cy="4608086"/>
          </a:xfrm>
          <a:prstGeom prst="rect">
            <a:avLst/>
          </a:prstGeom>
        </p:spPr>
      </p:pic>
      <p:sp>
        <p:nvSpPr>
          <p:cNvPr id="7" name="椭圆 6">
            <a:extLst>
              <a:ext uri="{FF2B5EF4-FFF2-40B4-BE49-F238E27FC236}">
                <a16:creationId xmlns:a16="http://schemas.microsoft.com/office/drawing/2014/main" id="{95E4C39D-36D4-67F3-9447-3C2D5CCAEB72}"/>
              </a:ext>
            </a:extLst>
          </p:cNvPr>
          <p:cNvSpPr/>
          <p:nvPr/>
        </p:nvSpPr>
        <p:spPr>
          <a:xfrm>
            <a:off x="2910883" y="1415231"/>
            <a:ext cx="572529" cy="1013176"/>
          </a:xfrm>
          <a:prstGeom prst="ellipse">
            <a:avLst/>
          </a:prstGeom>
          <a:solidFill>
            <a:srgbClr val="00B0F0">
              <a:alpha val="20000"/>
            </a:srgbClr>
          </a:solidFill>
          <a:ln w="38100">
            <a:solidFill>
              <a:srgbClr val="992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Arial"/>
              <a:ea typeface="微软雅黑"/>
              <a:cs typeface="+mn-cs"/>
            </a:endParaRPr>
          </a:p>
        </p:txBody>
      </p:sp>
      <p:sp>
        <p:nvSpPr>
          <p:cNvPr id="12" name="文本框 1">
            <a:extLst>
              <a:ext uri="{FF2B5EF4-FFF2-40B4-BE49-F238E27FC236}">
                <a16:creationId xmlns:a16="http://schemas.microsoft.com/office/drawing/2014/main" id="{A6DCCCC2-5167-4E5D-A8B0-8469556F4EA9}"/>
              </a:ext>
            </a:extLst>
          </p:cNvPr>
          <p:cNvSpPr txBox="1"/>
          <p:nvPr/>
        </p:nvSpPr>
        <p:spPr>
          <a:xfrm>
            <a:off x="533367" y="256057"/>
            <a:ext cx="3995771" cy="535531"/>
          </a:xfrm>
          <a:prstGeom prst="rect">
            <a:avLst/>
          </a:prstGeom>
          <a:noFill/>
        </p:spPr>
        <p:txBody>
          <a:bodyPr wrap="square" rtlCol="0">
            <a:spAutoFit/>
          </a:bodyPr>
          <a:lstStyle>
            <a:lvl1pPr marL="285750" indent="-285750">
              <a:lnSpc>
                <a:spcPct val="90000"/>
              </a:lnSpc>
              <a:spcBef>
                <a:spcPts val="1000"/>
              </a:spcBef>
              <a:buFont typeface="Wingdings" panose="05000000000000000000" pitchFamily="2" charset="2"/>
              <a:buChar char="n"/>
              <a:defRPr sz="3200" b="1">
                <a:solidFill>
                  <a:srgbClr val="C00000"/>
                </a:solidFill>
              </a:defRPr>
            </a:lvl1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3200" b="1" i="0" u="none" strike="noStrike" kern="1200" cap="none" spc="0" normalizeH="0" baseline="0" noProof="0" dirty="0">
                <a:ln>
                  <a:noFill/>
                </a:ln>
                <a:solidFill>
                  <a:schemeClr val="tx1"/>
                </a:solidFill>
                <a:effectLst/>
                <a:uLnTx/>
                <a:uFillTx/>
                <a:latin typeface="Arial"/>
                <a:ea typeface="微软雅黑"/>
                <a:cs typeface="+mn-cs"/>
              </a:rPr>
              <a:t>自相互作用暗物质</a:t>
            </a:r>
          </a:p>
        </p:txBody>
      </p:sp>
      <p:sp>
        <p:nvSpPr>
          <p:cNvPr id="2" name="灯片编号占位符 1">
            <a:extLst>
              <a:ext uri="{FF2B5EF4-FFF2-40B4-BE49-F238E27FC236}">
                <a16:creationId xmlns:a16="http://schemas.microsoft.com/office/drawing/2014/main" id="{C7132225-3B62-140A-96B0-D1203C5D535A}"/>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tx1"/>
                </a:solidFill>
              </a:rPr>
              <a:pPr/>
              <a:t>13</a:t>
            </a:fld>
            <a:endParaRPr lang="zh-CN" altLang="en-US" sz="3600" dirty="0">
              <a:solidFill>
                <a:schemeClr val="tx1"/>
              </a:solidFill>
            </a:endParaRPr>
          </a:p>
        </p:txBody>
      </p:sp>
      <p:sp>
        <p:nvSpPr>
          <p:cNvPr id="5" name="文本框 4">
            <a:extLst>
              <a:ext uri="{FF2B5EF4-FFF2-40B4-BE49-F238E27FC236}">
                <a16:creationId xmlns:a16="http://schemas.microsoft.com/office/drawing/2014/main" id="{C4E9EB5B-734B-719D-DB76-3CF5E23528B8}"/>
              </a:ext>
            </a:extLst>
          </p:cNvPr>
          <p:cNvSpPr txBox="1"/>
          <p:nvPr/>
        </p:nvSpPr>
        <p:spPr>
          <a:xfrm>
            <a:off x="5345330" y="1951353"/>
            <a:ext cx="6096000"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a:latin typeface="Arial" panose="020B0604020202020204"/>
                <a:ea typeface="微软雅黑" panose="020B0503020204020204" pitchFamily="34" charset="-122"/>
              </a:rPr>
              <a:t>自相互作用暗物质</a:t>
            </a:r>
            <a:endParaRPr lang="en-US" altLang="zh-CN" sz="2800" b="1" dirty="0">
              <a:latin typeface="Arial" panose="020B0604020202020204"/>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a:latin typeface="Arial" panose="020B0604020202020204"/>
                <a:ea typeface="微软雅黑" panose="020B0503020204020204" pitchFamily="34" charset="-122"/>
              </a:rPr>
              <a:t>强相互作用暗物质</a:t>
            </a:r>
            <a:endParaRPr kumimoji="0" lang="zh-CN" altLang="en-US" sz="2800" b="1" i="0" u="none" strike="noStrike" kern="1200" cap="none" spc="0" normalizeH="0" baseline="0" noProof="0" dirty="0">
              <a:ln>
                <a:noFill/>
              </a:ln>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164894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FED213-661C-3C75-4DB8-BD6CEBED205D}"/>
              </a:ext>
            </a:extLst>
          </p:cNvPr>
          <p:cNvPicPr>
            <a:picLocks noChangeAspect="1"/>
          </p:cNvPicPr>
          <p:nvPr/>
        </p:nvPicPr>
        <p:blipFill>
          <a:blip r:embed="rId2"/>
          <a:stretch>
            <a:fillRect/>
          </a:stretch>
        </p:blipFill>
        <p:spPr>
          <a:xfrm>
            <a:off x="2389248" y="1049928"/>
            <a:ext cx="7823726" cy="5182210"/>
          </a:xfrm>
          <a:prstGeom prst="rect">
            <a:avLst/>
          </a:prstGeom>
        </p:spPr>
      </p:pic>
      <p:sp>
        <p:nvSpPr>
          <p:cNvPr id="11" name="文本框 10">
            <a:extLst>
              <a:ext uri="{FF2B5EF4-FFF2-40B4-BE49-F238E27FC236}">
                <a16:creationId xmlns:a16="http://schemas.microsoft.com/office/drawing/2014/main" id="{23DC972B-4A7E-A91C-10C0-6E7E64AAAEEF}"/>
              </a:ext>
            </a:extLst>
          </p:cNvPr>
          <p:cNvSpPr txBox="1"/>
          <p:nvPr/>
        </p:nvSpPr>
        <p:spPr>
          <a:xfrm>
            <a:off x="4373007" y="625862"/>
            <a:ext cx="6094800"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Surface density</a:t>
            </a:r>
            <a:endParaRPr lang="zh-CN" altLang="en-US" sz="24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108ED2CC-4743-2928-2810-12EA3B3B86D6}"/>
              </a:ext>
            </a:extLst>
          </p:cNvPr>
          <p:cNvSpPr txBox="1"/>
          <p:nvPr/>
        </p:nvSpPr>
        <p:spPr>
          <a:xfrm>
            <a:off x="533368" y="256057"/>
            <a:ext cx="4195796" cy="535531"/>
          </a:xfrm>
          <a:prstGeom prst="rect">
            <a:avLst/>
          </a:prstGeom>
          <a:noFill/>
        </p:spPr>
        <p:txBody>
          <a:bodyPr wrap="square" rtlCol="0">
            <a:spAutoFit/>
          </a:bodyPr>
          <a:lstStyle>
            <a:lvl1pPr marL="285750" indent="-285750">
              <a:lnSpc>
                <a:spcPct val="90000"/>
              </a:lnSpc>
              <a:spcBef>
                <a:spcPts val="1000"/>
              </a:spcBef>
              <a:buFont typeface="Wingdings" panose="05000000000000000000" pitchFamily="2" charset="2"/>
              <a:buChar char="n"/>
              <a:defRPr sz="3200" b="1">
                <a:solidFill>
                  <a:srgbClr val="C00000"/>
                </a:solidFill>
              </a:defRPr>
            </a:lvl1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3200" b="1" i="0" u="none" strike="noStrike" kern="1200" cap="none" spc="0" normalizeH="0" baseline="0" noProof="0" dirty="0">
                <a:ln>
                  <a:noFill/>
                </a:ln>
                <a:solidFill>
                  <a:schemeClr val="tx1"/>
                </a:solidFill>
                <a:effectLst/>
                <a:uLnTx/>
                <a:uFillTx/>
                <a:latin typeface="Arial"/>
                <a:ea typeface="微软雅黑"/>
                <a:cs typeface="+mn-cs"/>
              </a:rPr>
              <a:t>自相互作用暗物质</a:t>
            </a:r>
          </a:p>
        </p:txBody>
      </p:sp>
      <p:sp>
        <p:nvSpPr>
          <p:cNvPr id="5" name="文本框 4">
            <a:extLst>
              <a:ext uri="{FF2B5EF4-FFF2-40B4-BE49-F238E27FC236}">
                <a16:creationId xmlns:a16="http://schemas.microsoft.com/office/drawing/2014/main" id="{B0C66EF2-D2A8-1B9B-BE29-86F6885DA79A}"/>
              </a:ext>
            </a:extLst>
          </p:cNvPr>
          <p:cNvSpPr txBox="1"/>
          <p:nvPr/>
        </p:nvSpPr>
        <p:spPr>
          <a:xfrm>
            <a:off x="1773836" y="6305812"/>
            <a:ext cx="1041816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Annika,H,G,et al. </a:t>
            </a:r>
            <a:r>
              <a:rPr lang="en" altLang="zh-CN" b="0" i="1" u="none" strike="noStrike" dirty="0" err="1">
                <a:effectLst/>
                <a:latin typeface="Times New Roman" panose="02020603050405020304" pitchFamily="18" charset="0"/>
                <a:cs typeface="Times New Roman" panose="02020603050405020304" pitchFamily="18" charset="0"/>
              </a:rPr>
              <a:t>Mon.Not.Roy.Astron.Soc</a:t>
            </a:r>
            <a:r>
              <a:rPr lang="en" altLang="zh-CN" b="0" i="1" u="none" strike="noStrike" dirty="0">
                <a:effectLst/>
                <a:latin typeface="Times New Roman" panose="02020603050405020304" pitchFamily="18" charset="0"/>
                <a:cs typeface="Times New Roman" panose="02020603050405020304" pitchFamily="18" charset="0"/>
              </a:rPr>
              <a:t>.</a:t>
            </a:r>
            <a:r>
              <a:rPr lang="en" altLang="zh-CN" b="0" i="0" u="none" strike="noStrike" dirty="0">
                <a:effectLst/>
                <a:latin typeface="Times New Roman" panose="02020603050405020304" pitchFamily="18" charset="0"/>
                <a:cs typeface="Times New Roman" panose="02020603050405020304" pitchFamily="18" charset="0"/>
              </a:rPr>
              <a:t> 430 (2013) 105</a:t>
            </a:r>
            <a:r>
              <a:rPr lang="zh-CN" altLang="en-US" b="0" i="0" u="none" strike="noStrike" dirty="0">
                <a:effectLst/>
                <a:latin typeface="Times New Roman" panose="02020603050405020304" pitchFamily="18" charset="0"/>
                <a:cs typeface="Times New Roman" panose="02020603050405020304" pitchFamily="18" charset="0"/>
              </a:rPr>
              <a:t> </a:t>
            </a:r>
            <a:r>
              <a:rPr lang="en-US" altLang="zh-CN" b="0" i="0" u="none" strike="noStrike" dirty="0">
                <a:effectLst/>
                <a:latin typeface="Times New Roman" panose="02020603050405020304" pitchFamily="18" charset="0"/>
                <a:cs typeface="Times New Roman" panose="02020603050405020304" pitchFamily="18" charset="0"/>
              </a:rPr>
              <a:t>based on </a:t>
            </a:r>
            <a:r>
              <a:rPr lang="en-US" altLang="zh-CN" sz="1800" dirty="0">
                <a:latin typeface="Times New Roman" panose="02020603050405020304" pitchFamily="18" charset="0"/>
                <a:cs typeface="Times New Roman" panose="02020603050405020304" pitchFamily="18" charset="0"/>
              </a:rPr>
              <a:t>GADGET </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software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simulation</a:t>
            </a:r>
            <a:endParaRPr lang="zh-CN" altLang="en-US" sz="1800" dirty="0">
              <a:latin typeface="Times New Roman" panose="02020603050405020304" pitchFamily="18" charset="0"/>
              <a:cs typeface="Times New Roman" panose="02020603050405020304" pitchFamily="18" charset="0"/>
            </a:endParaRPr>
          </a:p>
        </p:txBody>
      </p:sp>
      <p:sp>
        <p:nvSpPr>
          <p:cNvPr id="6" name="灯片编号占位符 1">
            <a:extLst>
              <a:ext uri="{FF2B5EF4-FFF2-40B4-BE49-F238E27FC236}">
                <a16:creationId xmlns:a16="http://schemas.microsoft.com/office/drawing/2014/main" id="{16A20F18-67BE-F7E6-84C7-3B98818B0A42}"/>
              </a:ext>
            </a:extLst>
          </p:cNvPr>
          <p:cNvSpPr txBox="1">
            <a:spLocks/>
          </p:cNvSpPr>
          <p:nvPr/>
        </p:nvSpPr>
        <p:spPr>
          <a:xfrm>
            <a:off x="8971983" y="251650"/>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E495046-BCE6-46BA-8793-A4F3467B18BD}" type="slidenum">
              <a:rPr lang="zh-CN" altLang="en-US" sz="3600" smtClean="0"/>
              <a:pPr algn="r"/>
              <a:t>14</a:t>
            </a:fld>
            <a:endParaRPr lang="zh-CN" altLang="en-US" sz="3600"/>
          </a:p>
        </p:txBody>
      </p:sp>
    </p:spTree>
    <p:extLst>
      <p:ext uri="{BB962C8B-B14F-4D97-AF65-F5344CB8AC3E}">
        <p14:creationId xmlns:p14="http://schemas.microsoft.com/office/powerpoint/2010/main" val="2874637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140585-37E1-825E-1AB8-C647C5459386}"/>
              </a:ext>
            </a:extLst>
          </p:cNvPr>
          <p:cNvSpPr txBox="1"/>
          <p:nvPr/>
        </p:nvSpPr>
        <p:spPr>
          <a:xfrm>
            <a:off x="533367" y="256057"/>
            <a:ext cx="11111843" cy="535531"/>
          </a:xfrm>
          <a:prstGeom prst="rect">
            <a:avLst/>
          </a:prstGeom>
          <a:noFill/>
        </p:spPr>
        <p:txBody>
          <a:bodyPr wrap="square" rtlCol="0">
            <a:spAutoFit/>
          </a:bodyPr>
          <a:lstStyle>
            <a:lvl1pPr marL="285750" indent="-285750">
              <a:lnSpc>
                <a:spcPct val="90000"/>
              </a:lnSpc>
              <a:spcBef>
                <a:spcPts val="1000"/>
              </a:spcBef>
              <a:buFont typeface="Wingdings" panose="05000000000000000000" pitchFamily="2" charset="2"/>
              <a:buChar char="n"/>
              <a:defRPr sz="3200" b="1">
                <a:solidFill>
                  <a:srgbClr val="C00000"/>
                </a:solidFill>
              </a:defRPr>
            </a:lvl1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3200" b="1" i="0" u="none" strike="noStrike" kern="1200" cap="none" spc="0" normalizeH="0" baseline="0" noProof="0" dirty="0">
                <a:ln>
                  <a:noFill/>
                </a:ln>
                <a:solidFill>
                  <a:schemeClr val="tx1"/>
                </a:solidFill>
                <a:effectLst/>
                <a:uLnTx/>
                <a:uFillTx/>
                <a:latin typeface="Arial"/>
                <a:ea typeface="微软雅黑"/>
                <a:cs typeface="+mn-cs"/>
              </a:rPr>
              <a:t>自相互作用暗物质</a:t>
            </a:r>
          </a:p>
        </p:txBody>
      </p:sp>
      <p:sp>
        <p:nvSpPr>
          <p:cNvPr id="4" name="文本框 3">
            <a:extLst>
              <a:ext uri="{FF2B5EF4-FFF2-40B4-BE49-F238E27FC236}">
                <a16:creationId xmlns:a16="http://schemas.microsoft.com/office/drawing/2014/main" id="{37C01CE5-43AA-655C-C1B7-DAEAE9DDEDCF}"/>
              </a:ext>
            </a:extLst>
          </p:cNvPr>
          <p:cNvSpPr txBox="1"/>
          <p:nvPr/>
        </p:nvSpPr>
        <p:spPr>
          <a:xfrm>
            <a:off x="1079937" y="837020"/>
            <a:ext cx="9672145" cy="954107"/>
          </a:xfrm>
          <a:prstGeom prst="rect">
            <a:avLst/>
          </a:prstGeom>
          <a:noFill/>
        </p:spPr>
        <p:txBody>
          <a:bodyPr wrap="square">
            <a:spAutoFit/>
          </a:bodyPr>
          <a:lstStyle/>
          <a:p>
            <a:r>
              <a:rPr lang="zh-CN" altLang="en-US" sz="2800" dirty="0">
                <a:latin typeface="Times New Roman" panose="02020603050405020304" pitchFamily="18" charset="0"/>
                <a:cs typeface="Times New Roman" panose="02020603050405020304" pitchFamily="18" charset="0"/>
              </a:rPr>
              <a:t>Nucleon “self-interactions” are in the right ballpark for what is needed for SIDM to work</a:t>
            </a:r>
          </a:p>
        </p:txBody>
      </p:sp>
      <p:pic>
        <p:nvPicPr>
          <p:cNvPr id="6" name="图片 5">
            <a:extLst>
              <a:ext uri="{FF2B5EF4-FFF2-40B4-BE49-F238E27FC236}">
                <a16:creationId xmlns:a16="http://schemas.microsoft.com/office/drawing/2014/main" id="{FD3165D3-4773-6FCC-C5FE-74C26E813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72" y="2040064"/>
            <a:ext cx="6838073" cy="4509546"/>
          </a:xfrm>
          <a:prstGeom prst="rect">
            <a:avLst/>
          </a:prstGeom>
        </p:spPr>
      </p:pic>
      <p:sp>
        <p:nvSpPr>
          <p:cNvPr id="8" name="文本框 7">
            <a:extLst>
              <a:ext uri="{FF2B5EF4-FFF2-40B4-BE49-F238E27FC236}">
                <a16:creationId xmlns:a16="http://schemas.microsoft.com/office/drawing/2014/main" id="{DFABAE80-95D5-3E60-02EF-77A63572BA64}"/>
              </a:ext>
            </a:extLst>
          </p:cNvPr>
          <p:cNvSpPr txBox="1"/>
          <p:nvPr/>
        </p:nvSpPr>
        <p:spPr>
          <a:xfrm>
            <a:off x="9141373" y="6180278"/>
            <a:ext cx="6101254"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From Hai-Bo Yu</a:t>
            </a:r>
            <a:endParaRPr lang="zh-CN" altLang="en-US" dirty="0"/>
          </a:p>
        </p:txBody>
      </p:sp>
      <p:sp>
        <p:nvSpPr>
          <p:cNvPr id="5" name="灯片编号占位符 1">
            <a:extLst>
              <a:ext uri="{FF2B5EF4-FFF2-40B4-BE49-F238E27FC236}">
                <a16:creationId xmlns:a16="http://schemas.microsoft.com/office/drawing/2014/main" id="{D9D1A411-3DB2-1DFC-7FA6-12A326C2F73C}"/>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tx1"/>
                </a:solidFill>
              </a:rPr>
              <a:pPr/>
              <a:t>15</a:t>
            </a:fld>
            <a:endParaRPr lang="zh-CN" altLang="en-US" sz="3600" dirty="0">
              <a:solidFill>
                <a:schemeClr val="tx1"/>
              </a:solidFill>
            </a:endParaRPr>
          </a:p>
        </p:txBody>
      </p:sp>
    </p:spTree>
    <p:extLst>
      <p:ext uri="{BB962C8B-B14F-4D97-AF65-F5344CB8AC3E}">
        <p14:creationId xmlns:p14="http://schemas.microsoft.com/office/powerpoint/2010/main" val="310495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E1C8B20-5B6C-B457-690F-D002563E3E99}"/>
              </a:ext>
            </a:extLst>
          </p:cNvPr>
          <p:cNvSpPr>
            <a:spLocks noGrp="1"/>
          </p:cNvSpPr>
          <p:nvPr>
            <p:ph type="sldNum" sz="quarter" idx="12"/>
          </p:nvPr>
        </p:nvSpPr>
        <p:spPr/>
        <p:txBody>
          <a:bodyPr/>
          <a:lstStyle/>
          <a:p>
            <a:fld id="{1E495046-BCE6-46BA-8793-A4F3467B18BD}" type="slidenum">
              <a:rPr lang="zh-CN" altLang="en-US" smtClean="0">
                <a:solidFill>
                  <a:schemeClr val="tx1"/>
                </a:solidFill>
              </a:rPr>
              <a:t>16</a:t>
            </a:fld>
            <a:endParaRPr lang="zh-CN" altLang="en-US">
              <a:solidFill>
                <a:schemeClr val="tx1"/>
              </a:solidFill>
            </a:endParaRPr>
          </a:p>
        </p:txBody>
      </p:sp>
      <p:sp>
        <p:nvSpPr>
          <p:cNvPr id="13" name="文本框 1">
            <a:extLst>
              <a:ext uri="{FF2B5EF4-FFF2-40B4-BE49-F238E27FC236}">
                <a16:creationId xmlns:a16="http://schemas.microsoft.com/office/drawing/2014/main" id="{90E169B7-92E0-5FDF-6980-4D696E560407}"/>
              </a:ext>
            </a:extLst>
          </p:cNvPr>
          <p:cNvSpPr txBox="1"/>
          <p:nvPr/>
        </p:nvSpPr>
        <p:spPr>
          <a:xfrm>
            <a:off x="533367" y="256057"/>
            <a:ext cx="11111843" cy="535531"/>
          </a:xfrm>
          <a:prstGeom prst="rect">
            <a:avLst/>
          </a:prstGeom>
          <a:noFill/>
        </p:spPr>
        <p:txBody>
          <a:bodyPr wrap="square" rtlCol="0">
            <a:spAutoFit/>
          </a:bodyPr>
          <a:lstStyle>
            <a:lvl1pPr marL="285750" indent="-285750">
              <a:lnSpc>
                <a:spcPct val="90000"/>
              </a:lnSpc>
              <a:spcBef>
                <a:spcPts val="1000"/>
              </a:spcBef>
              <a:buFont typeface="Wingdings" panose="05000000000000000000" pitchFamily="2" charset="2"/>
              <a:buChar char="n"/>
              <a:defRPr sz="3200" b="1">
                <a:solidFill>
                  <a:srgbClr val="C00000"/>
                </a:solidFill>
              </a:defRPr>
            </a:lvl1pPr>
          </a:lstStyle>
          <a:p>
            <a:pPr marL="0" marR="0" lvl="0" indent="0" algn="l" defTabSz="914400" rtl="0" eaLnBrk="1" fontAlgn="auto" latinLnBrk="0" hangingPunct="1">
              <a:lnSpc>
                <a:spcPct val="90000"/>
              </a:lnSpc>
              <a:spcBef>
                <a:spcPts val="1000"/>
              </a:spcBef>
              <a:spcAft>
                <a:spcPts val="0"/>
              </a:spcAft>
              <a:buClrTx/>
              <a:buSzTx/>
              <a:buNone/>
              <a:tabLst/>
              <a:defRPr/>
            </a:pPr>
            <a:r>
              <a:rPr lang="zh-CN" altLang="en-US" dirty="0">
                <a:solidFill>
                  <a:schemeClr val="tx1"/>
                </a:solidFill>
                <a:latin typeface="Arial"/>
                <a:ea typeface="微软雅黑"/>
              </a:rPr>
              <a:t>强</a:t>
            </a:r>
            <a:r>
              <a:rPr kumimoji="0" lang="zh-CN" altLang="en-US" sz="3200" b="1" i="0" u="none" strike="noStrike" kern="1200" cap="none" spc="0" normalizeH="0" baseline="0" noProof="0" dirty="0">
                <a:ln>
                  <a:noFill/>
                </a:ln>
                <a:solidFill>
                  <a:schemeClr val="tx1"/>
                </a:solidFill>
                <a:effectLst/>
                <a:uLnTx/>
                <a:uFillTx/>
                <a:latin typeface="Arial"/>
                <a:ea typeface="微软雅黑"/>
                <a:cs typeface="+mn-cs"/>
              </a:rPr>
              <a:t>相互作用</a:t>
            </a:r>
            <a:r>
              <a:rPr lang="zh-CN" altLang="en-US" dirty="0">
                <a:solidFill>
                  <a:schemeClr val="tx1"/>
                </a:solidFill>
                <a:latin typeface="Arial"/>
                <a:ea typeface="微软雅黑"/>
              </a:rPr>
              <a:t>：</a:t>
            </a:r>
            <a:r>
              <a:rPr kumimoji="0" lang="zh-CN" altLang="en-US" sz="3200" b="1" i="0" u="none" strike="noStrike" kern="1200" cap="none" spc="0" normalizeH="0" baseline="0" noProof="0" dirty="0">
                <a:ln>
                  <a:noFill/>
                </a:ln>
                <a:solidFill>
                  <a:schemeClr val="tx1"/>
                </a:solidFill>
                <a:effectLst/>
                <a:uLnTx/>
                <a:uFillTx/>
                <a:latin typeface="Arial"/>
                <a:ea typeface="微软雅黑"/>
                <a:cs typeface="+mn-cs"/>
              </a:rPr>
              <a:t>非微扰问题</a:t>
            </a:r>
            <a:r>
              <a:rPr lang="en-US" altLang="zh-CN" dirty="0">
                <a:solidFill>
                  <a:schemeClr val="tx1"/>
                </a:solidFill>
                <a:latin typeface="Arial"/>
                <a:ea typeface="微软雅黑"/>
              </a:rPr>
              <a:t>/</a:t>
            </a:r>
            <a:r>
              <a:rPr lang="zh-CN" altLang="en-US" dirty="0">
                <a:solidFill>
                  <a:schemeClr val="tx1"/>
                </a:solidFill>
                <a:latin typeface="Arial"/>
                <a:ea typeface="微软雅黑"/>
              </a:rPr>
              <a:t>强关联</a:t>
            </a:r>
            <a:endParaRPr kumimoji="0" lang="zh-CN" altLang="en-US" sz="3200" b="1" i="0" u="none" strike="noStrike" kern="1200" cap="none" spc="0" normalizeH="0" baseline="0" noProof="0" dirty="0">
              <a:ln>
                <a:noFill/>
              </a:ln>
              <a:solidFill>
                <a:schemeClr val="tx1"/>
              </a:solidFill>
              <a:effectLst/>
              <a:uLnTx/>
              <a:uFillTx/>
              <a:latin typeface="Arial"/>
              <a:ea typeface="微软雅黑"/>
              <a:cs typeface="+mn-cs"/>
            </a:endParaRPr>
          </a:p>
        </p:txBody>
      </p:sp>
      <p:pic>
        <p:nvPicPr>
          <p:cNvPr id="15" name="图片 14">
            <a:extLst>
              <a:ext uri="{FF2B5EF4-FFF2-40B4-BE49-F238E27FC236}">
                <a16:creationId xmlns:a16="http://schemas.microsoft.com/office/drawing/2014/main" id="{D0B16D75-1747-E061-8C7F-70BB180A9252}"/>
              </a:ext>
            </a:extLst>
          </p:cNvPr>
          <p:cNvPicPr>
            <a:picLocks noChangeAspect="1"/>
          </p:cNvPicPr>
          <p:nvPr/>
        </p:nvPicPr>
        <p:blipFill>
          <a:blip r:embed="rId2"/>
          <a:stretch>
            <a:fillRect/>
          </a:stretch>
        </p:blipFill>
        <p:spPr>
          <a:xfrm>
            <a:off x="6975566" y="1988328"/>
            <a:ext cx="4378234" cy="3667415"/>
          </a:xfrm>
          <a:prstGeom prst="rect">
            <a:avLst/>
          </a:prstGeom>
        </p:spPr>
      </p:pic>
      <p:pic>
        <p:nvPicPr>
          <p:cNvPr id="16" name="图片 15">
            <a:extLst>
              <a:ext uri="{FF2B5EF4-FFF2-40B4-BE49-F238E27FC236}">
                <a16:creationId xmlns:a16="http://schemas.microsoft.com/office/drawing/2014/main" id="{3E90D064-74E6-E693-C2EF-EBAEA5DE7EF2}"/>
              </a:ext>
            </a:extLst>
          </p:cNvPr>
          <p:cNvPicPr>
            <a:picLocks noChangeAspect="1"/>
          </p:cNvPicPr>
          <p:nvPr/>
        </p:nvPicPr>
        <p:blipFill>
          <a:blip r:embed="rId3"/>
          <a:stretch>
            <a:fillRect/>
          </a:stretch>
        </p:blipFill>
        <p:spPr>
          <a:xfrm>
            <a:off x="775976" y="2388956"/>
            <a:ext cx="5320024" cy="2992513"/>
          </a:xfrm>
          <a:prstGeom prst="rect">
            <a:avLst/>
          </a:prstGeom>
        </p:spPr>
      </p:pic>
      <p:sp>
        <p:nvSpPr>
          <p:cNvPr id="18" name="文本框 17">
            <a:extLst>
              <a:ext uri="{FF2B5EF4-FFF2-40B4-BE49-F238E27FC236}">
                <a16:creationId xmlns:a16="http://schemas.microsoft.com/office/drawing/2014/main" id="{44FD18BB-F175-BC2B-97FD-9709B7627D58}"/>
              </a:ext>
            </a:extLst>
          </p:cNvPr>
          <p:cNvSpPr txBox="1"/>
          <p:nvPr/>
        </p:nvSpPr>
        <p:spPr>
          <a:xfrm>
            <a:off x="1998056" y="5657446"/>
            <a:ext cx="287586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Figure credit: S</a:t>
            </a:r>
            <a:r>
              <a:rPr lang="zh-CN" altLang="en-US" dirty="0">
                <a:latin typeface="Times New Roman" panose="02020603050405020304" pitchFamily="18" charset="0"/>
                <a:cs typeface="Times New Roman" panose="02020603050405020304" pitchFamily="18" charset="0"/>
              </a:rPr>
              <a:t>ymmetry</a:t>
            </a:r>
          </a:p>
        </p:txBody>
      </p:sp>
      <p:sp>
        <p:nvSpPr>
          <p:cNvPr id="2" name="灯片编号占位符 1">
            <a:extLst>
              <a:ext uri="{FF2B5EF4-FFF2-40B4-BE49-F238E27FC236}">
                <a16:creationId xmlns:a16="http://schemas.microsoft.com/office/drawing/2014/main" id="{D8442A94-1551-9D8B-B27F-BF1C6DFC836A}"/>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tx1"/>
                </a:solidFill>
              </a:rPr>
              <a:pPr/>
              <a:t>16</a:t>
            </a:fld>
            <a:endParaRPr lang="zh-CN" altLang="en-US" sz="3600" dirty="0">
              <a:solidFill>
                <a:schemeClr val="tx1"/>
              </a:solidFill>
            </a:endParaRPr>
          </a:p>
        </p:txBody>
      </p:sp>
    </p:spTree>
    <p:extLst>
      <p:ext uri="{BB962C8B-B14F-4D97-AF65-F5344CB8AC3E}">
        <p14:creationId xmlns:p14="http://schemas.microsoft.com/office/powerpoint/2010/main" val="1137068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8DF0422-A01F-3CA3-0E24-132D812EACE1}"/>
              </a:ext>
            </a:extLst>
          </p:cNvPr>
          <p:cNvGrpSpPr>
            <a:grpSpLocks noChangeAspect="1"/>
          </p:cNvGrpSpPr>
          <p:nvPr/>
        </p:nvGrpSpPr>
        <p:grpSpPr>
          <a:xfrm>
            <a:off x="7122462" y="1907014"/>
            <a:ext cx="5090400" cy="4452703"/>
            <a:chOff x="7115267" y="2583673"/>
            <a:chExt cx="4731566" cy="4137802"/>
          </a:xfrm>
        </p:grpSpPr>
        <p:pic>
          <p:nvPicPr>
            <p:cNvPr id="6" name="Image" descr="Image">
              <a:extLst>
                <a:ext uri="{FF2B5EF4-FFF2-40B4-BE49-F238E27FC236}">
                  <a16:creationId xmlns:a16="http://schemas.microsoft.com/office/drawing/2014/main" id="{01BD6594-867C-B30E-473C-724DFA9AE49F}"/>
                </a:ext>
              </a:extLst>
            </p:cNvPr>
            <p:cNvPicPr>
              <a:picLocks noChangeAspect="1"/>
            </p:cNvPicPr>
            <p:nvPr/>
          </p:nvPicPr>
          <p:blipFill>
            <a:blip r:embed="rId3"/>
            <a:stretch>
              <a:fillRect/>
            </a:stretch>
          </p:blipFill>
          <p:spPr>
            <a:xfrm>
              <a:off x="7115267" y="2583673"/>
              <a:ext cx="4731566" cy="4137802"/>
            </a:xfrm>
            <a:prstGeom prst="rect">
              <a:avLst/>
            </a:prstGeom>
            <a:ln w="12700">
              <a:miter lim="400000"/>
              <a:headEnd/>
              <a:tailEnd/>
            </a:ln>
          </p:spPr>
        </p:pic>
        <p:pic>
          <p:nvPicPr>
            <p:cNvPr id="7" name="Image" descr="Image">
              <a:extLst>
                <a:ext uri="{FF2B5EF4-FFF2-40B4-BE49-F238E27FC236}">
                  <a16:creationId xmlns:a16="http://schemas.microsoft.com/office/drawing/2014/main" id="{646BE082-4C8C-861F-91C8-D92931F8AD0B}"/>
                </a:ext>
              </a:extLst>
            </p:cNvPr>
            <p:cNvPicPr>
              <a:picLocks noChangeAspect="1"/>
            </p:cNvPicPr>
            <p:nvPr/>
          </p:nvPicPr>
          <p:blipFill>
            <a:blip r:embed="rId4"/>
            <a:stretch>
              <a:fillRect/>
            </a:stretch>
          </p:blipFill>
          <p:spPr>
            <a:xfrm>
              <a:off x="7432926" y="2601487"/>
              <a:ext cx="1052532" cy="2051087"/>
            </a:xfrm>
            <a:prstGeom prst="rect">
              <a:avLst/>
            </a:prstGeom>
            <a:ln w="12700">
              <a:miter lim="400000"/>
              <a:headEnd/>
              <a:tailEnd/>
            </a:ln>
          </p:spPr>
        </p:pic>
      </p:grpSp>
      <p:pic>
        <p:nvPicPr>
          <p:cNvPr id="8" name="图片 7">
            <a:extLst>
              <a:ext uri="{FF2B5EF4-FFF2-40B4-BE49-F238E27FC236}">
                <a16:creationId xmlns:a16="http://schemas.microsoft.com/office/drawing/2014/main" id="{59305595-73A3-A639-D124-D2CA8CFA172F}"/>
              </a:ext>
            </a:extLst>
          </p:cNvPr>
          <p:cNvPicPr>
            <a:picLocks noChangeAspect="1"/>
          </p:cNvPicPr>
          <p:nvPr/>
        </p:nvPicPr>
        <p:blipFill>
          <a:blip r:embed="rId5"/>
          <a:stretch>
            <a:fillRect/>
          </a:stretch>
        </p:blipFill>
        <p:spPr>
          <a:xfrm>
            <a:off x="8663293" y="142008"/>
            <a:ext cx="1792516" cy="1183061"/>
          </a:xfrm>
          <a:prstGeom prst="rect">
            <a:avLst/>
          </a:prstGeom>
        </p:spPr>
      </p:pic>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17</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4612160" cy="1673984"/>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强相互作用：非微扰问题</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强关联</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endParaRPr>
          </a:p>
        </p:txBody>
      </p:sp>
      <p:sp>
        <p:nvSpPr>
          <p:cNvPr id="4" name="矩形: 圆角 3">
            <a:extLst>
              <a:ext uri="{FF2B5EF4-FFF2-40B4-BE49-F238E27FC236}">
                <a16:creationId xmlns:a16="http://schemas.microsoft.com/office/drawing/2014/main" id="{E0A2F740-B901-6184-B143-EFC5E615DDD4}"/>
              </a:ext>
            </a:extLst>
          </p:cNvPr>
          <p:cNvSpPr/>
          <p:nvPr/>
        </p:nvSpPr>
        <p:spPr>
          <a:xfrm>
            <a:off x="409362" y="2057461"/>
            <a:ext cx="6562512" cy="3730058"/>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9" name="文本框 8">
            <a:extLst>
              <a:ext uri="{FF2B5EF4-FFF2-40B4-BE49-F238E27FC236}">
                <a16:creationId xmlns:a16="http://schemas.microsoft.com/office/drawing/2014/main" id="{8A909BE9-AE84-1B0E-2EE4-15D7E33725FA}"/>
              </a:ext>
            </a:extLst>
          </p:cNvPr>
          <p:cNvSpPr txBox="1"/>
          <p:nvPr/>
        </p:nvSpPr>
        <p:spPr>
          <a:xfrm>
            <a:off x="559949" y="2446342"/>
            <a:ext cx="6163230" cy="3009350"/>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量子色动力学（</a:t>
            </a:r>
            <a:r>
              <a:rPr lang="en-US" altLang="zh-CN" sz="1600" dirty="0">
                <a:solidFill>
                  <a:prstClr val="black">
                    <a:lumMod val="75000"/>
                    <a:lumOff val="25000"/>
                  </a:prstClr>
                </a:solidFill>
                <a:latin typeface="思源黑体 CN Regular"/>
              </a:rPr>
              <a:t>Quantum Chromodynamics</a:t>
            </a:r>
            <a:r>
              <a:rPr lang="zh-CN" altLang="en-US" sz="1600" dirty="0">
                <a:solidFill>
                  <a:prstClr val="black">
                    <a:lumMod val="75000"/>
                    <a:lumOff val="25000"/>
                  </a:prstClr>
                </a:solidFill>
                <a:latin typeface="思源黑体 CN Regular"/>
              </a:rPr>
              <a:t>）是在标准模型框架下描述强相互作用的基本理论。</a:t>
            </a:r>
            <a:endParaRPr lang="en-US" altLang="zh-CN" sz="1600" dirty="0">
              <a:solidFill>
                <a:prstClr val="black">
                  <a:lumMod val="75000"/>
                  <a:lumOff val="25000"/>
                </a:prstClr>
              </a:solidFill>
              <a:latin typeface="思源黑体 CN Regular"/>
            </a:endParaRPr>
          </a:p>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当能量尺度降低，相互作用变得更强，</a:t>
            </a:r>
            <a:r>
              <a:rPr lang="en-US" altLang="zh-CN" sz="1600" dirty="0">
                <a:solidFill>
                  <a:prstClr val="black">
                    <a:lumMod val="75000"/>
                    <a:lumOff val="25000"/>
                  </a:prstClr>
                </a:solidFill>
                <a:latin typeface="思源黑体 CN Regular"/>
              </a:rPr>
              <a:t>QCD</a:t>
            </a:r>
            <a:r>
              <a:rPr lang="zh-CN" altLang="en-US" sz="1600" dirty="0">
                <a:solidFill>
                  <a:prstClr val="black">
                    <a:lumMod val="75000"/>
                    <a:lumOff val="25000"/>
                  </a:prstClr>
                </a:solidFill>
                <a:latin typeface="思源黑体 CN Regular"/>
              </a:rPr>
              <a:t>进入非微扰区域</a:t>
            </a:r>
            <a:r>
              <a:rPr lang="en-US" altLang="zh-CN" sz="1600" dirty="0">
                <a:solidFill>
                  <a:prstClr val="black">
                    <a:lumMod val="75000"/>
                    <a:lumOff val="25000"/>
                  </a:prstClr>
                </a:solidFill>
                <a:latin typeface="思源黑体 CN Regular"/>
              </a:rPr>
              <a:t>.</a:t>
            </a: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渐近自由：</a:t>
            </a:r>
            <a:r>
              <a:rPr lang="zh-CN" altLang="en-US" sz="1600" b="0" i="0" dirty="0">
                <a:solidFill>
                  <a:srgbClr val="060607"/>
                </a:solidFill>
                <a:effectLst/>
                <a:latin typeface="-apple-system"/>
              </a:rPr>
              <a:t>在高能量尺度（短时间尺度、小距离尺度）下，夸克之间的相互作用变得越来越弱。</a:t>
            </a:r>
            <a:endParaRPr lang="en-US" altLang="zh-CN" sz="1600" dirty="0">
              <a:solidFill>
                <a:prstClr val="black">
                  <a:lumMod val="75000"/>
                  <a:lumOff val="25000"/>
                </a:prstClr>
              </a:solidFill>
              <a:latin typeface="思源黑体 CN Regular"/>
            </a:endParaRP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非微扰区：当能量尺度降低（长时间尺度、大距离尺度）时，夸克之间的相互作用变得越来越强。在这种情况下，微扰理论不在适用</a:t>
            </a:r>
            <a:r>
              <a:rPr lang="en-US" altLang="zh-CN" sz="1600" dirty="0">
                <a:solidFill>
                  <a:prstClr val="black">
                    <a:lumMod val="75000"/>
                    <a:lumOff val="25000"/>
                  </a:prstClr>
                </a:solidFill>
                <a:latin typeface="思源黑体 CN Regular"/>
              </a:rPr>
              <a:t>QCD</a:t>
            </a:r>
            <a:r>
              <a:rPr lang="zh-CN" altLang="en-US" sz="1600" dirty="0">
                <a:solidFill>
                  <a:prstClr val="black">
                    <a:lumMod val="75000"/>
                    <a:lumOff val="25000"/>
                  </a:prstClr>
                </a:solidFill>
                <a:latin typeface="思源黑体 CN Regular"/>
              </a:rPr>
              <a:t>的行为</a:t>
            </a:r>
            <a:endParaRPr lang="en-US" altLang="zh-CN" sz="1600" dirty="0">
              <a:solidFill>
                <a:prstClr val="black">
                  <a:lumMod val="75000"/>
                  <a:lumOff val="25000"/>
                </a:prstClr>
              </a:solidFill>
              <a:latin typeface="思源黑体 CN Regular"/>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12FDBCC-2790-2E29-D21E-CA6ACC9E0B20}"/>
                  </a:ext>
                </a:extLst>
              </p:cNvPr>
              <p:cNvSpPr txBox="1"/>
              <p:nvPr/>
            </p:nvSpPr>
            <p:spPr>
              <a:xfrm>
                <a:off x="7333758" y="6237018"/>
                <a:ext cx="4626084" cy="369332"/>
              </a:xfrm>
              <a:prstGeom prst="rect">
                <a:avLst/>
              </a:prstGeom>
              <a:noFill/>
            </p:spPr>
            <p:txBody>
              <a:bodyPr wrap="square">
                <a:spAutoFit/>
              </a:bodyPr>
              <a:lstStyle/>
              <a:p>
                <a:pPr algn="ctr"/>
                <a:r>
                  <a:rPr lang="zh-CN" altLang="en-US" b="0" i="0" dirty="0">
                    <a:solidFill>
                      <a:srgbClr val="060607"/>
                    </a:solidFill>
                    <a:effectLst/>
                    <a:latin typeface="-apple-system"/>
                  </a:rPr>
                  <a:t>耦合常数</a:t>
                </a:r>
                <a14:m>
                  <m:oMath xmlns:m="http://schemas.openxmlformats.org/officeDocument/2006/math">
                    <m:sSub>
                      <m:sSubPr>
                        <m:ctrlPr>
                          <a:rPr lang="en-US" altLang="zh-CN" b="0" i="1" smtClean="0">
                            <a:solidFill>
                              <a:srgbClr val="060607"/>
                            </a:solidFill>
                            <a:effectLst/>
                            <a:latin typeface="Cambria Math" panose="02040503050406030204" pitchFamily="18" charset="0"/>
                          </a:rPr>
                        </m:ctrlPr>
                      </m:sSubPr>
                      <m:e>
                        <m:r>
                          <a:rPr lang="zh-CN" altLang="en-US" b="0" i="1" smtClean="0">
                            <a:solidFill>
                              <a:srgbClr val="060607"/>
                            </a:solidFill>
                            <a:effectLst/>
                            <a:latin typeface="Cambria Math" panose="02040503050406030204" pitchFamily="18" charset="0"/>
                          </a:rPr>
                          <m:t>𝛼</m:t>
                        </m:r>
                      </m:e>
                      <m:sub>
                        <m:r>
                          <m:rPr>
                            <m:sty m:val="p"/>
                          </m:rPr>
                          <a:rPr lang="en-US" altLang="zh-CN" i="1">
                            <a:solidFill>
                              <a:srgbClr val="060607"/>
                            </a:solidFill>
                            <a:latin typeface="Cambria Math" panose="02040503050406030204" pitchFamily="18" charset="0"/>
                          </a:rPr>
                          <m:t>s</m:t>
                        </m:r>
                      </m:sub>
                    </m:sSub>
                    <m:r>
                      <a:rPr lang="zh-CN" altLang="en-US" i="1">
                        <a:solidFill>
                          <a:srgbClr val="060607"/>
                        </a:solidFill>
                        <a:latin typeface="Cambria Math" panose="02040503050406030204" pitchFamily="18" charset="0"/>
                      </a:rPr>
                      <m:t>随</m:t>
                    </m:r>
                  </m:oMath>
                </a14:m>
                <a:r>
                  <a:rPr lang="zh-CN" altLang="en-US" dirty="0">
                    <a:latin typeface="Times New Roman" panose="02020603050405020304" pitchFamily="18" charset="0"/>
                    <a:cs typeface="Times New Roman" panose="02020603050405020304" pitchFamily="18" charset="0"/>
                  </a:rPr>
                  <a:t>能量尺度变化</a:t>
                </a:r>
              </a:p>
            </p:txBody>
          </p:sp>
        </mc:Choice>
        <mc:Fallback xmlns="">
          <p:sp>
            <p:nvSpPr>
              <p:cNvPr id="11" name="文本框 10">
                <a:extLst>
                  <a:ext uri="{FF2B5EF4-FFF2-40B4-BE49-F238E27FC236}">
                    <a16:creationId xmlns:a16="http://schemas.microsoft.com/office/drawing/2014/main" id="{F12FDBCC-2790-2E29-D21E-CA6ACC9E0B20}"/>
                  </a:ext>
                </a:extLst>
              </p:cNvPr>
              <p:cNvSpPr txBox="1">
                <a:spLocks noRot="1" noChangeAspect="1" noMove="1" noResize="1" noEditPoints="1" noAdjustHandles="1" noChangeArrowheads="1" noChangeShapeType="1" noTextEdit="1"/>
              </p:cNvSpPr>
              <p:nvPr/>
            </p:nvSpPr>
            <p:spPr>
              <a:xfrm>
                <a:off x="7333758" y="6237018"/>
                <a:ext cx="4626084" cy="369332"/>
              </a:xfrm>
              <a:prstGeom prst="rect">
                <a:avLst/>
              </a:prstGeom>
              <a:blipFill>
                <a:blip r:embed="rId6"/>
                <a:stretch>
                  <a:fillRect t="-8197" b="-2459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6B58C1E5-784F-37AB-A39C-07FD8CF438AF}"/>
              </a:ext>
            </a:extLst>
          </p:cNvPr>
          <p:cNvSpPr txBox="1"/>
          <p:nvPr/>
        </p:nvSpPr>
        <p:spPr>
          <a:xfrm>
            <a:off x="7354620" y="1369949"/>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强相互作用示意图</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19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文本框 16"/>
              <p:cNvSpPr txBox="1"/>
              <p:nvPr/>
            </p:nvSpPr>
            <p:spPr>
              <a:xfrm>
                <a:off x="1792513" y="1452410"/>
                <a:ext cx="10180320" cy="400685"/>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考虑量子力学系统在初始时刻</a:t>
                </a:r>
                <a14:m>
                  <m:oMath xmlns:m="http://schemas.openxmlformats.org/officeDocument/2006/math">
                    <m:r>
                      <a:rPr lang="en-US" altLang="zh-CN" i="1">
                        <a:latin typeface="Cambria Math" panose="02040503050406030204" charset="0"/>
                        <a:ea typeface="宋体" panose="02010600030101010101" pitchFamily="2" charset="-122"/>
                        <a:cs typeface="Cambria Math" panose="02040503050406030204" charset="0"/>
                      </a:rPr>
                      <m:t>𝑡</m:t>
                    </m:r>
                    <m:r>
                      <a:rPr lang="en-US" altLang="zh-CN" i="1">
                        <a:latin typeface="Cambria Math" panose="02040503050406030204" charset="0"/>
                        <a:ea typeface="宋体" panose="02010600030101010101" pitchFamily="2" charset="-122"/>
                        <a:cs typeface="Cambria Math" panose="02040503050406030204" charset="0"/>
                      </a:rPr>
                      <m:t>=</m:t>
                    </m:r>
                    <m:sSub>
                      <m:sSubPr>
                        <m:ctrlPr>
                          <a:rPr lang="en-US" altLang="zh-CN" i="1">
                            <a:latin typeface="Cambria Math" panose="02040503050406030204" pitchFamily="18" charset="0"/>
                            <a:ea typeface="宋体" panose="02010600030101010101" pitchFamily="2" charset="-122"/>
                            <a:cs typeface="Cambria Math" panose="02040503050406030204" charset="0"/>
                          </a:rPr>
                        </m:ctrlPr>
                      </m:sSubPr>
                      <m:e>
                        <m:r>
                          <a:rPr lang="en-US" altLang="zh-CN" i="1">
                            <a:latin typeface="Cambria Math" panose="02040503050406030204" charset="0"/>
                            <a:ea typeface="宋体" panose="02010600030101010101" pitchFamily="2" charset="-122"/>
                            <a:cs typeface="Cambria Math" panose="02040503050406030204" charset="0"/>
                          </a:rPr>
                          <m:t>𝑡</m:t>
                        </m:r>
                      </m:e>
                      <m:sub>
                        <m:r>
                          <a:rPr lang="en-US" altLang="zh-CN" i="1">
                            <a:latin typeface="Cambria Math" panose="02040503050406030204" charset="0"/>
                            <a:ea typeface="宋体" panose="02010600030101010101" pitchFamily="2" charset="-122"/>
                            <a:cs typeface="Cambria Math" panose="02040503050406030204" charset="0"/>
                          </a:rPr>
                          <m:t>𝑖</m:t>
                        </m:r>
                      </m:sub>
                    </m:sSub>
                  </m:oMath>
                </a14:m>
                <a:r>
                  <a:rPr lang="zh-CN" altLang="en-US" dirty="0">
                    <a:latin typeface="宋体" panose="02010600030101010101" pitchFamily="2" charset="-122"/>
                    <a:ea typeface="宋体" panose="02010600030101010101" pitchFamily="2" charset="-122"/>
                  </a:rPr>
                  <a:t>处于位置</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charset="0"/>
                          </a:rPr>
                        </m:ctrlPr>
                      </m:sSubPr>
                      <m:e>
                        <m:r>
                          <a:rPr lang="en-US" altLang="zh-CN" i="1">
                            <a:solidFill>
                              <a:schemeClr val="tx1"/>
                            </a:solidFill>
                            <a:uFillTx/>
                            <a:latin typeface="Cambria Math" panose="02040503050406030204" charset="0"/>
                            <a:ea typeface="宋体" panose="02010600030101010101" pitchFamily="2" charset="-122"/>
                            <a:cs typeface="Cambria Math" panose="02040503050406030204" charset="0"/>
                          </a:rPr>
                          <m:t>𝑥</m:t>
                        </m:r>
                      </m:e>
                      <m:sub>
                        <m:r>
                          <a:rPr lang="en-US" altLang="zh-CN" i="1">
                            <a:latin typeface="Cambria Math" panose="02040503050406030204" charset="0"/>
                            <a:ea typeface="宋体" panose="02010600030101010101" pitchFamily="2" charset="-122"/>
                            <a:cs typeface="Cambria Math" panose="02040503050406030204" charset="0"/>
                          </a:rPr>
                          <m:t>𝑖</m:t>
                        </m:r>
                      </m:sub>
                    </m:sSub>
                  </m:oMath>
                </a14:m>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末时刻</a:t>
                </a:r>
                <a14:m>
                  <m:oMath xmlns:m="http://schemas.openxmlformats.org/officeDocument/2006/math">
                    <m:r>
                      <a:rPr lang="en-US" altLang="zh-CN" i="1">
                        <a:latin typeface="Cambria Math" panose="02040503050406030204" charset="0"/>
                        <a:ea typeface="宋体" panose="02010600030101010101" pitchFamily="2" charset="-122"/>
                        <a:cs typeface="Cambria Math" panose="02040503050406030204" charset="0"/>
                      </a:rPr>
                      <m:t>𝑡</m:t>
                    </m:r>
                    <m:r>
                      <a:rPr lang="en-US" altLang="zh-CN" i="1">
                        <a:latin typeface="Cambria Math" panose="02040503050406030204" charset="0"/>
                        <a:ea typeface="宋体" panose="02010600030101010101" pitchFamily="2" charset="-122"/>
                        <a:cs typeface="Cambria Math" panose="02040503050406030204" charset="0"/>
                      </a:rPr>
                      <m:t>=</m:t>
                    </m:r>
                    <m:sSub>
                      <m:sSubPr>
                        <m:ctrlPr>
                          <a:rPr lang="en-US" altLang="zh-CN" i="1">
                            <a:latin typeface="Cambria Math" panose="02040503050406030204" pitchFamily="18" charset="0"/>
                            <a:ea typeface="宋体" panose="02010600030101010101" pitchFamily="2" charset="-122"/>
                            <a:cs typeface="Cambria Math" panose="02040503050406030204" charset="0"/>
                          </a:rPr>
                        </m:ctrlPr>
                      </m:sSubPr>
                      <m:e>
                        <m:r>
                          <a:rPr lang="en-US" altLang="zh-CN" i="1">
                            <a:latin typeface="Cambria Math" panose="02040503050406030204" charset="0"/>
                            <a:ea typeface="宋体" panose="02010600030101010101" pitchFamily="2" charset="-122"/>
                            <a:cs typeface="Cambria Math" panose="02040503050406030204" charset="0"/>
                          </a:rPr>
                          <m:t>𝑡</m:t>
                        </m:r>
                      </m:e>
                      <m:sub>
                        <m:r>
                          <a:rPr lang="en-US" altLang="zh-CN" i="1">
                            <a:latin typeface="Cambria Math" panose="02040503050406030204" charset="0"/>
                            <a:ea typeface="宋体" panose="02010600030101010101" pitchFamily="2" charset="-122"/>
                            <a:cs typeface="Cambria Math" panose="02040503050406030204" charset="0"/>
                          </a:rPr>
                          <m:t>𝑓</m:t>
                        </m:r>
                      </m:sub>
                    </m:sSub>
                  </m:oMath>
                </a14:m>
                <a:r>
                  <a:rPr lang="zh-CN" altLang="en-US" dirty="0">
                    <a:latin typeface="Cambria Math" panose="02040503050406030204" charset="0"/>
                    <a:ea typeface="宋体" panose="02010600030101010101" pitchFamily="2" charset="-122"/>
                    <a:cs typeface="Cambria Math" panose="02040503050406030204" charset="0"/>
                  </a:rPr>
                  <a:t>处于位置</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charset="0"/>
                          </a:rPr>
                        </m:ctrlPr>
                      </m:sSubPr>
                      <m:e>
                        <m:r>
                          <a:rPr lang="en-US" altLang="zh-CN" i="1">
                            <a:solidFill>
                              <a:schemeClr val="tx1"/>
                            </a:solidFill>
                            <a:uFillTx/>
                            <a:latin typeface="Cambria Math" panose="02040503050406030204" charset="0"/>
                            <a:ea typeface="宋体" panose="02010600030101010101" pitchFamily="2" charset="-122"/>
                            <a:cs typeface="Cambria Math" panose="02040503050406030204" charset="0"/>
                          </a:rPr>
                          <m:t>𝑥</m:t>
                        </m:r>
                      </m:e>
                      <m:sub>
                        <m:r>
                          <a:rPr lang="en-US" altLang="zh-CN" i="1">
                            <a:solidFill>
                              <a:schemeClr val="tx1"/>
                            </a:solidFill>
                            <a:uFillTx/>
                            <a:latin typeface="Cambria Math" panose="02040503050406030204" charset="0"/>
                            <a:ea typeface="宋体" panose="02010600030101010101" pitchFamily="2" charset="-122"/>
                            <a:cs typeface="Cambria Math" panose="02040503050406030204" charset="0"/>
                          </a:rPr>
                          <m:t>𝑓</m:t>
                        </m:r>
                      </m:sub>
                    </m:sSub>
                  </m:oMath>
                </a14:m>
                <a:r>
                  <a:rPr lang="zh-CN" altLang="en-US" dirty="0">
                    <a:latin typeface="Cambria Math" panose="02040503050406030204" charset="0"/>
                    <a:ea typeface="宋体" panose="02010600030101010101" pitchFamily="2" charset="-122"/>
                    <a:cs typeface="Cambria Math" panose="02040503050406030204" charset="0"/>
                  </a:rPr>
                  <a:t>的跃迁振幅</a:t>
                </a:r>
              </a:p>
            </p:txBody>
          </p:sp>
        </mc:Choice>
        <mc:Fallback xmlns="">
          <p:sp>
            <p:nvSpPr>
              <p:cNvPr id="17" name="文本框 16"/>
              <p:cNvSpPr txBox="1">
                <a:spLocks noRot="1" noChangeAspect="1" noMove="1" noResize="1" noEditPoints="1" noAdjustHandles="1" noChangeArrowheads="1" noChangeShapeType="1" noTextEdit="1"/>
              </p:cNvSpPr>
              <p:nvPr/>
            </p:nvSpPr>
            <p:spPr>
              <a:xfrm>
                <a:off x="1792513" y="1452410"/>
                <a:ext cx="10180320" cy="400685"/>
              </a:xfrm>
              <a:prstGeom prst="rect">
                <a:avLst/>
              </a:prstGeom>
              <a:blipFill>
                <a:blip r:embed="rId3"/>
                <a:stretch>
                  <a:fillRect t="-12121" b="-10606"/>
                </a:stretch>
              </a:blipFill>
            </p:spPr>
            <p:txBody>
              <a:bodyPr/>
              <a:lstStyle/>
              <a:p>
                <a:r>
                  <a:rPr lang="zh-CN" altLang="en-US">
                    <a:noFill/>
                  </a:rPr>
                  <a:t> </a:t>
                </a:r>
              </a:p>
            </p:txBody>
          </p:sp>
        </mc:Fallback>
      </mc:AlternateContent>
      <p:pic>
        <p:nvPicPr>
          <p:cNvPr id="18" name="图片 17"/>
          <p:cNvPicPr>
            <a:picLocks noChangeAspect="1"/>
          </p:cNvPicPr>
          <p:nvPr/>
        </p:nvPicPr>
        <p:blipFill>
          <a:blip r:embed="rId4"/>
          <a:stretch>
            <a:fillRect/>
          </a:stretch>
        </p:blipFill>
        <p:spPr>
          <a:xfrm>
            <a:off x="4309323" y="1868653"/>
            <a:ext cx="4200525" cy="314325"/>
          </a:xfrm>
          <a:prstGeom prst="rect">
            <a:avLst/>
          </a:prstGeom>
        </p:spPr>
      </p:pic>
      <p:pic>
        <p:nvPicPr>
          <p:cNvPr id="19" name="图片 18"/>
          <p:cNvPicPr>
            <a:picLocks noChangeAspect="1"/>
          </p:cNvPicPr>
          <p:nvPr/>
        </p:nvPicPr>
        <p:blipFill>
          <a:blip r:embed="rId5"/>
          <a:stretch>
            <a:fillRect/>
          </a:stretch>
        </p:blipFill>
        <p:spPr>
          <a:xfrm>
            <a:off x="3699723" y="2373478"/>
            <a:ext cx="5097780" cy="612775"/>
          </a:xfrm>
          <a:prstGeom prst="rect">
            <a:avLst/>
          </a:prstGeom>
        </p:spPr>
      </p:pic>
      <p:pic>
        <p:nvPicPr>
          <p:cNvPr id="20" name="图片 19"/>
          <p:cNvPicPr>
            <a:picLocks noChangeAspect="1"/>
          </p:cNvPicPr>
          <p:nvPr/>
        </p:nvPicPr>
        <p:blipFill>
          <a:blip r:embed="rId6"/>
          <a:stretch>
            <a:fillRect/>
          </a:stretch>
        </p:blipFill>
        <p:spPr>
          <a:xfrm>
            <a:off x="4271223" y="3103093"/>
            <a:ext cx="4238625" cy="533400"/>
          </a:xfrm>
          <a:prstGeom prst="rect">
            <a:avLst/>
          </a:prstGeom>
        </p:spPr>
      </p:pic>
      <p:sp>
        <p:nvSpPr>
          <p:cNvPr id="21" name="文本框 20"/>
          <p:cNvSpPr txBox="1"/>
          <p:nvPr/>
        </p:nvSpPr>
        <p:spPr>
          <a:xfrm>
            <a:off x="1622638" y="3706978"/>
            <a:ext cx="631952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上式可理解为对所有可能路径的求和</a:t>
            </a:r>
          </a:p>
        </p:txBody>
      </p:sp>
      <p:pic>
        <p:nvPicPr>
          <p:cNvPr id="22" name="图片 21"/>
          <p:cNvPicPr>
            <a:picLocks noChangeAspect="1"/>
          </p:cNvPicPr>
          <p:nvPr/>
        </p:nvPicPr>
        <p:blipFill>
          <a:blip r:embed="rId7"/>
          <a:srcRect r="4067"/>
          <a:stretch>
            <a:fillRect/>
          </a:stretch>
        </p:blipFill>
        <p:spPr>
          <a:xfrm>
            <a:off x="1735668" y="4145763"/>
            <a:ext cx="8267065" cy="2559050"/>
          </a:xfrm>
          <a:prstGeom prst="rect">
            <a:avLst/>
          </a:prstGeom>
        </p:spPr>
      </p:pic>
      <p:sp>
        <p:nvSpPr>
          <p:cNvPr id="3" name="矩形 2">
            <a:extLst>
              <a:ext uri="{FF2B5EF4-FFF2-40B4-BE49-F238E27FC236}">
                <a16:creationId xmlns:a16="http://schemas.microsoft.com/office/drawing/2014/main" id="{FA6B3328-353A-B691-662B-C4D7F6688501}"/>
              </a:ext>
            </a:extLst>
          </p:cNvPr>
          <p:cNvSpPr/>
          <p:nvPr/>
        </p:nvSpPr>
        <p:spPr>
          <a:xfrm>
            <a:off x="409362" y="268435"/>
            <a:ext cx="2031325"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费曼路径积分</a:t>
            </a:r>
          </a:p>
        </p:txBody>
      </p:sp>
    </p:spTree>
    <p:custDataLst>
      <p:tags r:id="rId1"/>
    </p:custDataLst>
    <p:extLst>
      <p:ext uri="{BB962C8B-B14F-4D97-AF65-F5344CB8AC3E}">
        <p14:creationId xmlns:p14="http://schemas.microsoft.com/office/powerpoint/2010/main" val="2655503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C8F7430-BC45-EA1A-741A-114FFB359C6E}"/>
              </a:ext>
            </a:extLst>
          </p:cNvPr>
          <p:cNvPicPr>
            <a:picLocks noChangeAspect="1"/>
          </p:cNvPicPr>
          <p:nvPr/>
        </p:nvPicPr>
        <p:blipFill>
          <a:blip r:embed="rId4"/>
          <a:stretch>
            <a:fillRect/>
          </a:stretch>
        </p:blipFill>
        <p:spPr>
          <a:xfrm>
            <a:off x="-59048" y="0"/>
            <a:ext cx="12082798" cy="6858000"/>
          </a:xfrm>
          <a:prstGeom prst="rect">
            <a:avLst/>
          </a:prstGeom>
        </p:spPr>
      </p:pic>
      <p:pic>
        <p:nvPicPr>
          <p:cNvPr id="9" name="图片 8">
            <a:extLst>
              <a:ext uri="{FF2B5EF4-FFF2-40B4-BE49-F238E27FC236}">
                <a16:creationId xmlns:a16="http://schemas.microsoft.com/office/drawing/2014/main" id="{0B4161AF-0034-5776-B564-5C13ED85E183}"/>
              </a:ext>
            </a:extLst>
          </p:cNvPr>
          <p:cNvPicPr>
            <a:picLocks noChangeAspect="1"/>
          </p:cNvPicPr>
          <p:nvPr/>
        </p:nvPicPr>
        <p:blipFill>
          <a:blip r:embed="rId5"/>
          <a:stretch>
            <a:fillRect/>
          </a:stretch>
        </p:blipFill>
        <p:spPr>
          <a:xfrm>
            <a:off x="11219561" y="-156258"/>
            <a:ext cx="1267002" cy="7427567"/>
          </a:xfrm>
          <a:prstGeom prst="rect">
            <a:avLst/>
          </a:prstGeom>
        </p:spPr>
      </p:pic>
      <p:pic>
        <p:nvPicPr>
          <p:cNvPr id="11" name="图片 10">
            <a:extLst>
              <a:ext uri="{FF2B5EF4-FFF2-40B4-BE49-F238E27FC236}">
                <a16:creationId xmlns:a16="http://schemas.microsoft.com/office/drawing/2014/main" id="{B63958AC-2E01-51A5-9367-851958593D82}"/>
              </a:ext>
            </a:extLst>
          </p:cNvPr>
          <p:cNvPicPr>
            <a:picLocks noChangeAspect="1"/>
          </p:cNvPicPr>
          <p:nvPr/>
        </p:nvPicPr>
        <p:blipFill>
          <a:blip r:embed="rId5"/>
          <a:stretch>
            <a:fillRect/>
          </a:stretch>
        </p:blipFill>
        <p:spPr>
          <a:xfrm>
            <a:off x="-206782" y="5578859"/>
            <a:ext cx="14303171" cy="1771897"/>
          </a:xfrm>
          <a:prstGeom prst="rect">
            <a:avLst/>
          </a:prstGeom>
        </p:spPr>
      </p:pic>
      <p:pic>
        <p:nvPicPr>
          <p:cNvPr id="13" name="图片 12">
            <a:extLst>
              <a:ext uri="{FF2B5EF4-FFF2-40B4-BE49-F238E27FC236}">
                <a16:creationId xmlns:a16="http://schemas.microsoft.com/office/drawing/2014/main" id="{EACC3407-F4D1-54D8-D121-82AE9D0F6EA9}"/>
              </a:ext>
            </a:extLst>
          </p:cNvPr>
          <p:cNvPicPr>
            <a:picLocks noChangeAspect="1"/>
          </p:cNvPicPr>
          <p:nvPr/>
        </p:nvPicPr>
        <p:blipFill>
          <a:blip r:embed="rId5"/>
          <a:stretch>
            <a:fillRect/>
          </a:stretch>
        </p:blipFill>
        <p:spPr>
          <a:xfrm>
            <a:off x="-465252" y="-1378705"/>
            <a:ext cx="13105917" cy="1771897"/>
          </a:xfrm>
          <a:prstGeom prst="rect">
            <a:avLst/>
          </a:prstGeom>
        </p:spPr>
      </p:pic>
    </p:spTree>
    <p:custDataLst>
      <p:tags r:id="rId1"/>
    </p:custDataLst>
    <p:extLst>
      <p:ext uri="{BB962C8B-B14F-4D97-AF65-F5344CB8AC3E}">
        <p14:creationId xmlns:p14="http://schemas.microsoft.com/office/powerpoint/2010/main" val="940918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15">
            <a:extLst>
              <a:ext uri="{FF2B5EF4-FFF2-40B4-BE49-F238E27FC236}">
                <a16:creationId xmlns:a16="http://schemas.microsoft.com/office/drawing/2014/main" id="{D92C99A6-2997-DEAB-FB0D-3110874E7DBA}"/>
              </a:ext>
            </a:extLst>
          </p:cNvPr>
          <p:cNvSpPr/>
          <p:nvPr/>
        </p:nvSpPr>
        <p:spPr>
          <a:xfrm>
            <a:off x="543208" y="1479023"/>
            <a:ext cx="10656363" cy="4912724"/>
          </a:xfrm>
          <a:prstGeom prst="roundRect">
            <a:avLst>
              <a:gd name="adj" fmla="val 1793"/>
            </a:avLst>
          </a:prstGeom>
          <a:solidFill>
            <a:schemeClr val="bg1"/>
          </a:solidFill>
          <a:ln w="6350">
            <a:gradFill flip="none" rotWithShape="1">
              <a:gsLst>
                <a:gs pos="0">
                  <a:schemeClr val="bg1"/>
                </a:gs>
                <a:gs pos="100000">
                  <a:schemeClr val="bg1">
                    <a:lumMod val="75000"/>
                  </a:schemeClr>
                </a:gs>
              </a:gsLst>
              <a:lin ang="16200000" scaled="1"/>
              <a:tileRect/>
            </a:gradFill>
          </a:ln>
          <a:effectLst>
            <a:outerShdw blurRad="266700" dist="241300" dir="5400000" algn="t" rotWithShape="0">
              <a:schemeClr val="tx1">
                <a:alpha val="1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Arial"/>
              <a:ea typeface="微软雅黑"/>
              <a:cs typeface="+mn-cs"/>
              <a:sym typeface="+mn-lt"/>
            </a:endParaRPr>
          </a:p>
        </p:txBody>
      </p:sp>
      <p:pic>
        <p:nvPicPr>
          <p:cNvPr id="5" name="Picture 2" descr="https://www.cc.gatech.edu/~turk/science_125/science_125.gif">
            <a:extLst>
              <a:ext uri="{FF2B5EF4-FFF2-40B4-BE49-F238E27FC236}">
                <a16:creationId xmlns:a16="http://schemas.microsoft.com/office/drawing/2014/main" id="{89F90F66-24EC-A860-7370-A64A2300D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554" y="1615954"/>
            <a:ext cx="3415679" cy="463886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514883CB-08AF-C657-47F9-0A8A5ED9B1F6}"/>
              </a:ext>
            </a:extLst>
          </p:cNvPr>
          <p:cNvGrpSpPr/>
          <p:nvPr/>
        </p:nvGrpSpPr>
        <p:grpSpPr>
          <a:xfrm>
            <a:off x="5261317" y="1786782"/>
            <a:ext cx="5260028" cy="4360800"/>
            <a:chOff x="5261317" y="1382029"/>
            <a:chExt cx="5514536" cy="4765553"/>
          </a:xfrm>
        </p:grpSpPr>
        <p:pic>
          <p:nvPicPr>
            <p:cNvPr id="7" name="图片 6">
              <a:extLst>
                <a:ext uri="{FF2B5EF4-FFF2-40B4-BE49-F238E27FC236}">
                  <a16:creationId xmlns:a16="http://schemas.microsoft.com/office/drawing/2014/main" id="{B1D59004-942A-C954-B385-265A6FA1CB4E}"/>
                </a:ext>
              </a:extLst>
            </p:cNvPr>
            <p:cNvPicPr>
              <a:picLocks noChangeAspect="1"/>
            </p:cNvPicPr>
            <p:nvPr/>
          </p:nvPicPr>
          <p:blipFill>
            <a:blip r:embed="rId3"/>
            <a:stretch>
              <a:fillRect/>
            </a:stretch>
          </p:blipFill>
          <p:spPr>
            <a:xfrm>
              <a:off x="5261317" y="1382029"/>
              <a:ext cx="5314583" cy="685261"/>
            </a:xfrm>
            <a:prstGeom prst="rect">
              <a:avLst/>
            </a:prstGeom>
          </p:spPr>
        </p:pic>
        <p:pic>
          <p:nvPicPr>
            <p:cNvPr id="8" name="图片 7">
              <a:extLst>
                <a:ext uri="{FF2B5EF4-FFF2-40B4-BE49-F238E27FC236}">
                  <a16:creationId xmlns:a16="http://schemas.microsoft.com/office/drawing/2014/main" id="{98E92588-D130-56C6-C21A-2215DDD9D1B1}"/>
                </a:ext>
              </a:extLst>
            </p:cNvPr>
            <p:cNvPicPr>
              <a:picLocks noChangeAspect="1"/>
            </p:cNvPicPr>
            <p:nvPr/>
          </p:nvPicPr>
          <p:blipFill>
            <a:blip r:embed="rId4"/>
            <a:stretch>
              <a:fillRect/>
            </a:stretch>
          </p:blipFill>
          <p:spPr>
            <a:xfrm>
              <a:off x="5294071" y="2129043"/>
              <a:ext cx="5481782" cy="4018539"/>
            </a:xfrm>
            <a:prstGeom prst="rect">
              <a:avLst/>
            </a:prstGeom>
          </p:spPr>
        </p:pic>
      </p:grpSp>
      <p:sp>
        <p:nvSpPr>
          <p:cNvPr id="9" name="矩形 8">
            <a:extLst>
              <a:ext uri="{FF2B5EF4-FFF2-40B4-BE49-F238E27FC236}">
                <a16:creationId xmlns:a16="http://schemas.microsoft.com/office/drawing/2014/main" id="{46021A63-88E3-4933-B2B7-4E6852E08F00}"/>
              </a:ext>
            </a:extLst>
          </p:cNvPr>
          <p:cNvSpPr/>
          <p:nvPr/>
        </p:nvSpPr>
        <p:spPr>
          <a:xfrm>
            <a:off x="5292559" y="2438424"/>
            <a:ext cx="1793857" cy="4501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等线"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A9090A06-B619-17FB-E09B-F903BFE4A533}"/>
              </a:ext>
            </a:extLst>
          </p:cNvPr>
          <p:cNvSpPr/>
          <p:nvPr/>
        </p:nvSpPr>
        <p:spPr>
          <a:xfrm>
            <a:off x="409362" y="268435"/>
            <a:ext cx="4652236"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400" dirty="0">
                <a:solidFill>
                  <a:srgbClr val="5D88A8"/>
                </a:solidFill>
                <a:latin typeface="思源宋体 CN Heavy"/>
                <a:ea typeface="思源宋体 CN Heavy"/>
              </a:rPr>
              <a:t>125</a:t>
            </a:r>
            <a:r>
              <a:rPr lang="zh-CN" altLang="en-US" sz="2400" dirty="0">
                <a:solidFill>
                  <a:srgbClr val="5D88A8"/>
                </a:solidFill>
                <a:latin typeface="思源宋体 CN Heavy"/>
                <a:ea typeface="思源宋体 CN Heavy"/>
              </a:rPr>
              <a:t>个科学问题：宇宙由什么组成</a:t>
            </a:r>
            <a:endParaRPr kumimoji="0" lang="en-US" altLang="zh-CN" sz="2400" b="0" i="0" u="none" strike="noStrike" kern="1200" cap="none" spc="0" normalizeH="0" baseline="0" noProof="0" dirty="0">
              <a:ln>
                <a:noFill/>
              </a:ln>
              <a:solidFill>
                <a:srgbClr val="5D88A8"/>
              </a:solidFill>
              <a:effectLst/>
              <a:uLnTx/>
              <a:uFillTx/>
              <a:latin typeface="思源宋体 CN Heavy"/>
              <a:ea typeface="思源宋体 CN Heavy"/>
              <a:cs typeface="+mn-cs"/>
            </a:endParaRPr>
          </a:p>
        </p:txBody>
      </p:sp>
    </p:spTree>
    <p:extLst>
      <p:ext uri="{BB962C8B-B14F-4D97-AF65-F5344CB8AC3E}">
        <p14:creationId xmlns:p14="http://schemas.microsoft.com/office/powerpoint/2010/main" val="19996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3000"/>
                            </p:stCondLst>
                            <p:childTnLst>
                              <p:par>
                                <p:cTn id="9" presetID="10" presetClass="entr" presetSubtype="0"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
                                        <p:tgtEl>
                                          <p:spTgt spid="9"/>
                                        </p:tgtEl>
                                      </p:cBhvr>
                                    </p:animEffect>
                                  </p:childTnLst>
                                </p:cTn>
                              </p:par>
                            </p:childTnLst>
                          </p:cTn>
                        </p:par>
                        <p:par>
                          <p:cTn id="12" fill="hold">
                            <p:stCondLst>
                              <p:cond delay="4200"/>
                            </p:stCondLst>
                            <p:childTnLst>
                              <p:par>
                                <p:cTn id="13" presetID="26" presetClass="emph" presetSubtype="0" repeatCount="indefinite" fill="hold" grpId="1" nodeType="afterEffect">
                                  <p:stCondLst>
                                    <p:cond delay="1000"/>
                                  </p:stCondLst>
                                  <p:childTnLst>
                                    <p:animEffect transition="out" filter="fade">
                                      <p:cBhvr>
                                        <p:cTn id="14" dur="300" tmFilter="0, 0; .2, .5; .8, .5; 1, 0"/>
                                        <p:tgtEl>
                                          <p:spTgt spid="9"/>
                                        </p:tgtEl>
                                      </p:cBhvr>
                                    </p:animEffect>
                                    <p:animScale>
                                      <p:cBhvr>
                                        <p:cTn id="15" dur="1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64438" y="1550156"/>
            <a:ext cx="8062595" cy="2153920"/>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191196" y="3704076"/>
                <a:ext cx="1067816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计算不同的物理量需要使用不同的</a:t>
                </a:r>
                <a14:m>
                  <m:oMath xmlns:m="http://schemas.openxmlformats.org/officeDocument/2006/math">
                    <m:r>
                      <a:rPr lang="en-US" altLang="zh-CN" i="1">
                        <a:latin typeface="Cambria Math" panose="02040503050406030204" charset="0"/>
                        <a:ea typeface="宋体" panose="02010600030101010101" pitchFamily="2" charset="-122"/>
                        <a:cs typeface="Cambria Math" panose="02040503050406030204" charset="0"/>
                      </a:rPr>
                      <m:t>𝐴</m:t>
                    </m:r>
                    <m:r>
                      <a:rPr lang="en-US" altLang="zh-CN" i="1">
                        <a:latin typeface="Cambria Math" panose="02040503050406030204" charset="0"/>
                        <a:ea typeface="宋体" panose="02010600030101010101" pitchFamily="2" charset="-122"/>
                        <a:cs typeface="Cambria Math" panose="02040503050406030204" charset="0"/>
                      </a:rPr>
                      <m:t>[</m:t>
                    </m:r>
                    <m:r>
                      <a:rPr lang="en-US" altLang="zh-CN" i="1">
                        <a:latin typeface="Cambria Math" panose="02040503050406030204" charset="0"/>
                        <a:ea typeface="宋体" panose="02010600030101010101" pitchFamily="2" charset="-122"/>
                        <a:cs typeface="Cambria Math" panose="02040503050406030204" charset="0"/>
                      </a:rPr>
                      <m:t>𝑥</m:t>
                    </m:r>
                    <m:r>
                      <a:rPr lang="en-US" altLang="zh-CN" i="1">
                        <a:latin typeface="Cambria Math" panose="02040503050406030204" charset="0"/>
                        <a:ea typeface="宋体" panose="02010600030101010101" pitchFamily="2" charset="-122"/>
                        <a:cs typeface="Cambria Math" panose="02040503050406030204" charset="0"/>
                      </a:rPr>
                      <m:t>(</m:t>
                    </m:r>
                    <m:r>
                      <a:rPr lang="en-US" altLang="zh-CN" i="1">
                        <a:latin typeface="Cambria Math" panose="02040503050406030204" charset="0"/>
                        <a:ea typeface="宋体" panose="02010600030101010101" pitchFamily="2" charset="-122"/>
                        <a:cs typeface="Cambria Math" panose="02040503050406030204" charset="0"/>
                      </a:rPr>
                      <m:t>𝜏</m:t>
                    </m:r>
                    <m:r>
                      <a:rPr lang="en-US" altLang="zh-CN" i="1">
                        <a:latin typeface="Cambria Math" panose="02040503050406030204" charset="0"/>
                        <a:ea typeface="宋体" panose="02010600030101010101" pitchFamily="2" charset="-122"/>
                        <a:cs typeface="Cambria Math" panose="02040503050406030204" charset="0"/>
                      </a:rPr>
                      <m:t>)]</m:t>
                    </m:r>
                  </m:oMath>
                </a14:m>
                <a:r>
                  <a:rPr lang="zh-CN" altLang="en-US">
                    <a:latin typeface="Cambria Math" panose="02040503050406030204" charset="0"/>
                    <a:ea typeface="宋体" panose="02010600030101010101" pitchFamily="2" charset="-122"/>
                    <a:cs typeface="Cambria Math" panose="02040503050406030204" charset="0"/>
                  </a:rPr>
                  <a:t>，例如对于谐振子，可以证明，若要计算基态能量，则</a:t>
                </a:r>
              </a:p>
            </p:txBody>
          </p:sp>
        </mc:Choice>
        <mc:Fallback xmlns="">
          <p:sp>
            <p:nvSpPr>
              <p:cNvPr id="7" name="文本框 6"/>
              <p:cNvSpPr txBox="1">
                <a:spLocks noRot="1" noChangeAspect="1" noMove="1" noResize="1" noEditPoints="1" noAdjustHandles="1" noChangeArrowheads="1" noChangeShapeType="1" noTextEdit="1"/>
              </p:cNvSpPr>
              <p:nvPr/>
            </p:nvSpPr>
            <p:spPr>
              <a:xfrm>
                <a:off x="1191196" y="3704076"/>
                <a:ext cx="10678160" cy="368300"/>
              </a:xfrm>
              <a:prstGeom prst="rect">
                <a:avLst/>
              </a:prstGeom>
              <a:blipFill>
                <a:blip r:embed="rId4"/>
                <a:stretch>
                  <a:fillRect l="-457" t="-13333" b="-23333"/>
                </a:stretch>
              </a:blipFill>
            </p:spPr>
            <p:txBody>
              <a:bodyPr/>
              <a:lstStyle/>
              <a:p>
                <a:r>
                  <a:rPr lang="zh-CN" altLang="en-US">
                    <a:noFill/>
                  </a:rPr>
                  <a:t> </a:t>
                </a:r>
              </a:p>
            </p:txBody>
          </p:sp>
        </mc:Fallback>
      </mc:AlternateContent>
      <p:pic>
        <p:nvPicPr>
          <p:cNvPr id="8" name="图片 7"/>
          <p:cNvPicPr>
            <a:picLocks noChangeAspect="1"/>
          </p:cNvPicPr>
          <p:nvPr/>
        </p:nvPicPr>
        <p:blipFill>
          <a:blip r:embed="rId5"/>
          <a:stretch>
            <a:fillRect/>
          </a:stretch>
        </p:blipFill>
        <p:spPr>
          <a:xfrm>
            <a:off x="4527550" y="4010660"/>
            <a:ext cx="1876425" cy="657225"/>
          </a:xfrm>
          <a:prstGeom prst="rect">
            <a:avLst/>
          </a:prstGeom>
        </p:spPr>
      </p:pic>
      <p:sp>
        <p:nvSpPr>
          <p:cNvPr id="9" name="文本框 8"/>
          <p:cNvSpPr txBox="1"/>
          <p:nvPr/>
        </p:nvSpPr>
        <p:spPr>
          <a:xfrm>
            <a:off x="871855" y="4586605"/>
            <a:ext cx="10678160"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若要计算第一激发态能量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则</a:t>
            </a:r>
          </a:p>
        </p:txBody>
      </p:sp>
      <mc:AlternateContent xmlns:mc="http://schemas.openxmlformats.org/markup-compatibility/2006" xmlns:a14="http://schemas.microsoft.com/office/drawing/2010/main">
        <mc:Choice Requires="a14">
          <p:sp>
            <p:nvSpPr>
              <p:cNvPr id="10" name="文本框 9"/>
              <p:cNvSpPr txBox="1"/>
              <p:nvPr/>
            </p:nvSpPr>
            <p:spPr>
              <a:xfrm>
                <a:off x="4368101" y="5026914"/>
                <a:ext cx="2266315" cy="3683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𝜏</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𝜏</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oMath>
                  </m:oMathPara>
                </a14:m>
                <a:endParaRPr lang="en-US" altLang="zh-CN" i="1" dirty="0">
                  <a:latin typeface="Cambria Math" panose="02040503050406030204" charset="0"/>
                  <a:cs typeface="Cambria Math" panose="02040503050406030204"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368101" y="5026914"/>
                <a:ext cx="2266315" cy="368300"/>
              </a:xfrm>
              <a:prstGeom prst="rect">
                <a:avLst/>
              </a:prstGeom>
              <a:blipFill rotWithShape="1">
                <a:blip r:embed="rId6"/>
                <a:stretch>
                  <a:fillRect l="-25" t="-69" r="25" b="69"/>
                </a:stretch>
              </a:blipFill>
            </p:spPr>
            <p:txBody>
              <a:bodyPr/>
              <a:lstStyle/>
              <a:p>
                <a:r>
                  <a:rPr lang="zh-CN" altLang="en-US">
                    <a:noFill/>
                  </a:rPr>
                  <a:t> </a:t>
                </a:r>
              </a:p>
            </p:txBody>
          </p:sp>
        </mc:Fallback>
      </mc:AlternateContent>
      <p:sp>
        <p:nvSpPr>
          <p:cNvPr id="11" name="文本框 10"/>
          <p:cNvSpPr txBox="1"/>
          <p:nvPr/>
        </p:nvSpPr>
        <p:spPr>
          <a:xfrm>
            <a:off x="871855" y="5490210"/>
            <a:ext cx="406400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其中</a:t>
            </a:r>
          </a:p>
        </p:txBody>
      </p:sp>
      <mc:AlternateContent xmlns:mc="http://schemas.openxmlformats.org/markup-compatibility/2006" xmlns:a14="http://schemas.microsoft.com/office/drawing/2010/main">
        <mc:Choice Requires="a14">
          <p:sp>
            <p:nvSpPr>
              <p:cNvPr id="12" name="文本框 11"/>
              <p:cNvSpPr txBox="1"/>
              <p:nvPr/>
            </p:nvSpPr>
            <p:spPr>
              <a:xfrm>
                <a:off x="4527486" y="5753989"/>
                <a:ext cx="2002790" cy="37909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𝜏</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𝜏</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𝜏</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𝜏</m:t>
                          </m:r>
                        </m:e>
                        <m:sub>
                          <m:r>
                            <a:rPr lang="en-US" altLang="zh-CN" i="1">
                              <a:latin typeface="Cambria Math" panose="02040503050406030204" charset="0"/>
                              <a:cs typeface="Cambria Math" panose="02040503050406030204" charset="0"/>
                            </a:rPr>
                            <m:t>𝑓</m:t>
                          </m:r>
                        </m:sub>
                      </m:sSub>
                    </m:oMath>
                  </m:oMathPara>
                </a14:m>
                <a:endParaRPr lang="zh-CN" altLang="en-US"/>
              </a:p>
            </p:txBody>
          </p:sp>
        </mc:Choice>
        <mc:Fallback xmlns="">
          <p:sp>
            <p:nvSpPr>
              <p:cNvPr id="12" name="文本框 11"/>
              <p:cNvSpPr txBox="1">
                <a:spLocks noRot="1" noChangeAspect="1" noMove="1" noResize="1" noEditPoints="1" noAdjustHandles="1" noChangeArrowheads="1" noChangeShapeType="1" noTextEdit="1"/>
              </p:cNvSpPr>
              <p:nvPr/>
            </p:nvSpPr>
            <p:spPr>
              <a:xfrm>
                <a:off x="4527486" y="5753989"/>
                <a:ext cx="2002790" cy="379095"/>
              </a:xfrm>
              <a:prstGeom prst="rect">
                <a:avLst/>
              </a:prstGeom>
              <a:blipFill rotWithShape="1">
                <a:blip r:embed="rId7"/>
                <a:stretch>
                  <a:fillRect l="-29" t="-67" r="29" b="67"/>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48DD34DA-7F6C-0840-CE11-1F7B435C1F0D}"/>
              </a:ext>
            </a:extLst>
          </p:cNvPr>
          <p:cNvSpPr/>
          <p:nvPr/>
        </p:nvSpPr>
        <p:spPr>
          <a:xfrm>
            <a:off x="409362" y="268435"/>
            <a:ext cx="6898042"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费曼路径积分</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路径积分表象下的物理量平均值</a:t>
            </a:r>
          </a:p>
        </p:txBody>
      </p:sp>
    </p:spTree>
    <p:custDataLst>
      <p:tags r:id="rId1"/>
    </p:custDataLst>
    <p:extLst>
      <p:ext uri="{BB962C8B-B14F-4D97-AF65-F5344CB8AC3E}">
        <p14:creationId xmlns:p14="http://schemas.microsoft.com/office/powerpoint/2010/main" val="2894423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1711" y="2163064"/>
            <a:ext cx="10596245" cy="3284220"/>
          </a:xfrm>
          <a:prstGeom prst="rect">
            <a:avLst/>
          </a:prstGeom>
          <a:noFill/>
        </p:spPr>
        <p:txBody>
          <a:bodyPr wrap="square" rtlCol="0">
            <a:noAutofit/>
          </a:bodyPr>
          <a:lstStyle/>
          <a:p>
            <a:r>
              <a:rPr lang="zh-CN" altLang="en-US" dirty="0">
                <a:latin typeface="宋体" panose="02010600030101010101" pitchFamily="2" charset="-122"/>
                <a:ea typeface="宋体" panose="02010600030101010101" pitchFamily="2" charset="-122"/>
              </a:rPr>
              <a:t>上面的讨论中，基态能量平均值</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是求所有路径在作用量成指数分布下的某个物理量的平均值。</a:t>
            </a: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如果能够生成按照概率</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分布的许多路径，那么在求平均值时就无需乘以概率分布因子而直接取平均值即可。</a:t>
            </a: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我们工作的核心就在于利用机器学习的方法生成按照作用量成指数分布的路径，进而求相应物理量的平均值。</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3"/>
          <a:stretch>
            <a:fillRect/>
          </a:stretch>
        </p:blipFill>
        <p:spPr>
          <a:xfrm>
            <a:off x="3926586" y="2043049"/>
            <a:ext cx="1932940" cy="528955"/>
          </a:xfrm>
          <a:prstGeom prst="rect">
            <a:avLst/>
          </a:prstGeom>
        </p:spPr>
      </p:pic>
      <p:pic>
        <p:nvPicPr>
          <p:cNvPr id="10" name="图片 9"/>
          <p:cNvPicPr>
            <a:picLocks noChangeAspect="1"/>
          </p:cNvPicPr>
          <p:nvPr/>
        </p:nvPicPr>
        <p:blipFill>
          <a:blip r:embed="rId4"/>
          <a:stretch>
            <a:fillRect/>
          </a:stretch>
        </p:blipFill>
        <p:spPr>
          <a:xfrm>
            <a:off x="2877566" y="2790444"/>
            <a:ext cx="1653540" cy="678815"/>
          </a:xfrm>
          <a:prstGeom prst="rect">
            <a:avLst/>
          </a:prstGeom>
        </p:spPr>
      </p:pic>
      <p:sp>
        <p:nvSpPr>
          <p:cNvPr id="2" name="矩形 1">
            <a:extLst>
              <a:ext uri="{FF2B5EF4-FFF2-40B4-BE49-F238E27FC236}">
                <a16:creationId xmlns:a16="http://schemas.microsoft.com/office/drawing/2014/main" id="{C34C8175-CEBA-B09A-A4B6-70EF031A7B58}"/>
              </a:ext>
            </a:extLst>
          </p:cNvPr>
          <p:cNvSpPr/>
          <p:nvPr/>
        </p:nvSpPr>
        <p:spPr>
          <a:xfrm>
            <a:off x="409362" y="268435"/>
            <a:ext cx="6898042"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费曼路径积分</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路径积分表象下的物理量平均值</a:t>
            </a:r>
          </a:p>
        </p:txBody>
      </p:sp>
    </p:spTree>
    <p:custDataLst>
      <p:tags r:id="rId1"/>
    </p:custDataLst>
    <p:extLst>
      <p:ext uri="{BB962C8B-B14F-4D97-AF65-F5344CB8AC3E}">
        <p14:creationId xmlns:p14="http://schemas.microsoft.com/office/powerpoint/2010/main" val="1986895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rcRect b="21366"/>
          <a:stretch>
            <a:fillRect/>
          </a:stretch>
        </p:blipFill>
        <p:spPr>
          <a:xfrm>
            <a:off x="924281" y="1925421"/>
            <a:ext cx="9908540" cy="3421380"/>
          </a:xfrm>
          <a:prstGeom prst="rect">
            <a:avLst/>
          </a:prstGeom>
        </p:spPr>
      </p:pic>
      <p:sp>
        <p:nvSpPr>
          <p:cNvPr id="2" name="矩形 1">
            <a:extLst>
              <a:ext uri="{FF2B5EF4-FFF2-40B4-BE49-F238E27FC236}">
                <a16:creationId xmlns:a16="http://schemas.microsoft.com/office/drawing/2014/main" id="{10F241B3-897E-91D0-F135-E3057F3FB4F1}"/>
              </a:ext>
            </a:extLst>
          </p:cNvPr>
          <p:cNvSpPr/>
          <p:nvPr/>
        </p:nvSpPr>
        <p:spPr>
          <a:xfrm>
            <a:off x="409362" y="268435"/>
            <a:ext cx="2236894"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400" dirty="0">
                <a:solidFill>
                  <a:srgbClr val="5D88A8"/>
                </a:solidFill>
                <a:latin typeface="思源宋体 CN Heavy"/>
                <a:ea typeface="思源宋体 CN Heavy"/>
              </a:rPr>
              <a:t>Flow-Based</a:t>
            </a:r>
            <a:r>
              <a:rPr lang="zh-CN" altLang="en-US" sz="2400" dirty="0">
                <a:solidFill>
                  <a:srgbClr val="5D88A8"/>
                </a:solidFill>
                <a:latin typeface="思源宋体 CN Heavy"/>
                <a:ea typeface="思源宋体 CN Heavy"/>
              </a:rPr>
              <a:t>模型</a:t>
            </a:r>
          </a:p>
        </p:txBody>
      </p:sp>
    </p:spTree>
    <p:custDataLst>
      <p:tags r:id="rId1"/>
    </p:custDataLst>
    <p:extLst>
      <p:ext uri="{BB962C8B-B14F-4D97-AF65-F5344CB8AC3E}">
        <p14:creationId xmlns:p14="http://schemas.microsoft.com/office/powerpoint/2010/main" val="2023617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068705" y="2439619"/>
            <a:ext cx="9704705" cy="3944620"/>
          </a:xfrm>
          <a:prstGeom prst="rect">
            <a:avLst/>
          </a:prstGeom>
        </p:spPr>
      </p:pic>
      <p:pic>
        <p:nvPicPr>
          <p:cNvPr id="5" name="图片 4"/>
          <p:cNvPicPr>
            <a:picLocks noChangeAspect="1"/>
          </p:cNvPicPr>
          <p:nvPr/>
        </p:nvPicPr>
        <p:blipFill>
          <a:blip r:embed="rId4"/>
          <a:stretch>
            <a:fillRect/>
          </a:stretch>
        </p:blipFill>
        <p:spPr>
          <a:xfrm>
            <a:off x="4071976" y="268435"/>
            <a:ext cx="7058025" cy="2000250"/>
          </a:xfrm>
          <a:prstGeom prst="rect">
            <a:avLst/>
          </a:prstGeom>
        </p:spPr>
      </p:pic>
      <p:sp>
        <p:nvSpPr>
          <p:cNvPr id="2" name="矩形 1">
            <a:extLst>
              <a:ext uri="{FF2B5EF4-FFF2-40B4-BE49-F238E27FC236}">
                <a16:creationId xmlns:a16="http://schemas.microsoft.com/office/drawing/2014/main" id="{EEEAD867-A1E8-5443-7B83-32DAA0C16E8E}"/>
              </a:ext>
            </a:extLst>
          </p:cNvPr>
          <p:cNvSpPr/>
          <p:nvPr/>
        </p:nvSpPr>
        <p:spPr>
          <a:xfrm>
            <a:off x="409362" y="268435"/>
            <a:ext cx="2236894"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400" dirty="0">
                <a:solidFill>
                  <a:srgbClr val="5D88A8"/>
                </a:solidFill>
                <a:latin typeface="思源宋体 CN Heavy"/>
                <a:ea typeface="思源宋体 CN Heavy"/>
              </a:rPr>
              <a:t>Flow-Based</a:t>
            </a:r>
            <a:r>
              <a:rPr lang="zh-CN" altLang="en-US" sz="2400" dirty="0">
                <a:solidFill>
                  <a:srgbClr val="5D88A8"/>
                </a:solidFill>
                <a:latin typeface="思源宋体 CN Heavy"/>
                <a:ea typeface="思源宋体 CN Heavy"/>
              </a:rPr>
              <a:t>模型</a:t>
            </a:r>
          </a:p>
        </p:txBody>
      </p:sp>
    </p:spTree>
    <p:custDataLst>
      <p:tags r:id="rId1"/>
    </p:custDataLst>
    <p:extLst>
      <p:ext uri="{BB962C8B-B14F-4D97-AF65-F5344CB8AC3E}">
        <p14:creationId xmlns:p14="http://schemas.microsoft.com/office/powerpoint/2010/main" val="4169067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42109" y="1412332"/>
            <a:ext cx="9144000" cy="3162300"/>
          </a:xfrm>
          <a:prstGeom prst="rect">
            <a:avLst/>
          </a:prstGeom>
        </p:spPr>
      </p:pic>
      <p:pic>
        <p:nvPicPr>
          <p:cNvPr id="7" name="图片 6"/>
          <p:cNvPicPr>
            <a:picLocks noChangeAspect="1"/>
          </p:cNvPicPr>
          <p:nvPr/>
        </p:nvPicPr>
        <p:blipFill>
          <a:blip r:embed="rId4"/>
          <a:srcRect t="10113"/>
          <a:stretch>
            <a:fillRect/>
          </a:stretch>
        </p:blipFill>
        <p:spPr>
          <a:xfrm>
            <a:off x="1527809" y="4507941"/>
            <a:ext cx="9372600" cy="2268855"/>
          </a:xfrm>
          <a:prstGeom prst="rect">
            <a:avLst/>
          </a:prstGeom>
        </p:spPr>
      </p:pic>
      <p:sp>
        <p:nvSpPr>
          <p:cNvPr id="2" name="矩形 1">
            <a:extLst>
              <a:ext uri="{FF2B5EF4-FFF2-40B4-BE49-F238E27FC236}">
                <a16:creationId xmlns:a16="http://schemas.microsoft.com/office/drawing/2014/main" id="{FA165371-5DD3-FC36-283F-CE3F6F05889E}"/>
              </a:ext>
            </a:extLst>
          </p:cNvPr>
          <p:cNvSpPr/>
          <p:nvPr/>
        </p:nvSpPr>
        <p:spPr>
          <a:xfrm>
            <a:off x="409362" y="268435"/>
            <a:ext cx="2236894"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400" dirty="0">
                <a:solidFill>
                  <a:srgbClr val="5D88A8"/>
                </a:solidFill>
                <a:latin typeface="思源宋体 CN Heavy"/>
                <a:ea typeface="思源宋体 CN Heavy"/>
              </a:rPr>
              <a:t>Flow-Based</a:t>
            </a:r>
            <a:r>
              <a:rPr lang="zh-CN" altLang="en-US" sz="2400" dirty="0">
                <a:solidFill>
                  <a:srgbClr val="5D88A8"/>
                </a:solidFill>
                <a:latin typeface="思源宋体 CN Heavy"/>
                <a:ea typeface="思源宋体 CN Heavy"/>
              </a:rPr>
              <a:t>模型</a:t>
            </a:r>
          </a:p>
        </p:txBody>
      </p:sp>
    </p:spTree>
    <p:custDataLst>
      <p:tags r:id="rId1"/>
    </p:custDataLst>
    <p:extLst>
      <p:ext uri="{BB962C8B-B14F-4D97-AF65-F5344CB8AC3E}">
        <p14:creationId xmlns:p14="http://schemas.microsoft.com/office/powerpoint/2010/main" val="81543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b="85329"/>
          <a:stretch>
            <a:fillRect/>
          </a:stretch>
        </p:blipFill>
        <p:spPr>
          <a:xfrm>
            <a:off x="2343150" y="1746885"/>
            <a:ext cx="6076950" cy="877570"/>
          </a:xfrm>
          <a:prstGeom prst="rect">
            <a:avLst/>
          </a:prstGeom>
        </p:spPr>
      </p:pic>
      <p:sp>
        <p:nvSpPr>
          <p:cNvPr id="5" name="文本框 4"/>
          <p:cNvSpPr txBox="1"/>
          <p:nvPr/>
        </p:nvSpPr>
        <p:spPr>
          <a:xfrm>
            <a:off x="963574" y="1456798"/>
            <a:ext cx="5638165"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将路径积分离散化后，计算其基态能量的理论值</a:t>
            </a:r>
          </a:p>
        </p:txBody>
      </p:sp>
      <p:pic>
        <p:nvPicPr>
          <p:cNvPr id="6" name="图片 5"/>
          <p:cNvPicPr>
            <a:picLocks noChangeAspect="1"/>
          </p:cNvPicPr>
          <p:nvPr/>
        </p:nvPicPr>
        <p:blipFill>
          <a:blip r:embed="rId4"/>
          <a:stretch>
            <a:fillRect/>
          </a:stretch>
        </p:blipFill>
        <p:spPr>
          <a:xfrm>
            <a:off x="6447155" y="2004060"/>
            <a:ext cx="1390650" cy="533400"/>
          </a:xfrm>
          <a:prstGeom prst="rect">
            <a:avLst/>
          </a:prstGeom>
        </p:spPr>
      </p:pic>
      <p:pic>
        <p:nvPicPr>
          <p:cNvPr id="7" name="图片 6"/>
          <p:cNvPicPr>
            <a:picLocks noChangeAspect="1"/>
          </p:cNvPicPr>
          <p:nvPr/>
        </p:nvPicPr>
        <p:blipFill>
          <a:blip r:embed="rId5"/>
          <a:stretch>
            <a:fillRect/>
          </a:stretch>
        </p:blipFill>
        <p:spPr>
          <a:xfrm>
            <a:off x="1056640" y="2624455"/>
            <a:ext cx="7905750" cy="485775"/>
          </a:xfrm>
          <a:prstGeom prst="rect">
            <a:avLst/>
          </a:prstGeom>
        </p:spPr>
      </p:pic>
      <p:pic>
        <p:nvPicPr>
          <p:cNvPr id="8" name="图片 7"/>
          <p:cNvPicPr>
            <a:picLocks noChangeAspect="1"/>
          </p:cNvPicPr>
          <p:nvPr/>
        </p:nvPicPr>
        <p:blipFill>
          <a:blip r:embed="rId6"/>
          <a:stretch>
            <a:fillRect/>
          </a:stretch>
        </p:blipFill>
        <p:spPr>
          <a:xfrm>
            <a:off x="2098675" y="3110230"/>
            <a:ext cx="5251450" cy="3411220"/>
          </a:xfrm>
          <a:prstGeom prst="rect">
            <a:avLst/>
          </a:prstGeom>
        </p:spPr>
      </p:pic>
      <p:sp>
        <p:nvSpPr>
          <p:cNvPr id="10" name="文本框 9"/>
          <p:cNvSpPr txBox="1"/>
          <p:nvPr/>
        </p:nvSpPr>
        <p:spPr>
          <a:xfrm>
            <a:off x="7837805" y="4170680"/>
            <a:ext cx="2662555" cy="969645"/>
          </a:xfrm>
          <a:prstGeom prst="rect">
            <a:avLst/>
          </a:prstGeom>
          <a:noFill/>
        </p:spPr>
        <p:txBody>
          <a:bodyPr wrap="square" rtlCol="0">
            <a:noAutofit/>
          </a:bodyPr>
          <a:lstStyle/>
          <a:p>
            <a:r>
              <a:rPr lang="zh-CN" altLang="en-US"/>
              <a:t>于是选取格点数为80，时间间隔a=0.1的参数进行后续计算。</a:t>
            </a:r>
          </a:p>
        </p:txBody>
      </p:sp>
      <p:sp>
        <p:nvSpPr>
          <p:cNvPr id="11" name="矩形 10">
            <a:extLst>
              <a:ext uri="{FF2B5EF4-FFF2-40B4-BE49-F238E27FC236}">
                <a16:creationId xmlns:a16="http://schemas.microsoft.com/office/drawing/2014/main" id="{D4ADB6C0-8093-BBF3-9308-72193D811FC5}"/>
              </a:ext>
            </a:extLst>
          </p:cNvPr>
          <p:cNvSpPr/>
          <p:nvPr/>
        </p:nvSpPr>
        <p:spPr>
          <a:xfrm>
            <a:off x="409362" y="268435"/>
            <a:ext cx="2896947"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模型示例</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谐振子</a:t>
            </a:r>
          </a:p>
        </p:txBody>
      </p:sp>
    </p:spTree>
    <p:custDataLst>
      <p:tags r:id="rId1"/>
    </p:custDataLst>
    <p:extLst>
      <p:ext uri="{BB962C8B-B14F-4D97-AF65-F5344CB8AC3E}">
        <p14:creationId xmlns:p14="http://schemas.microsoft.com/office/powerpoint/2010/main" val="267040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142010" y="1640002"/>
            <a:ext cx="9593580" cy="5090795"/>
          </a:xfrm>
          <a:prstGeom prst="rect">
            <a:avLst/>
          </a:prstGeom>
        </p:spPr>
      </p:pic>
      <p:sp>
        <p:nvSpPr>
          <p:cNvPr id="4" name="矩形 3">
            <a:extLst>
              <a:ext uri="{FF2B5EF4-FFF2-40B4-BE49-F238E27FC236}">
                <a16:creationId xmlns:a16="http://schemas.microsoft.com/office/drawing/2014/main" id="{4AED0E36-E2B5-E4F8-4B35-B657023BBD81}"/>
              </a:ext>
            </a:extLst>
          </p:cNvPr>
          <p:cNvSpPr/>
          <p:nvPr/>
        </p:nvSpPr>
        <p:spPr>
          <a:xfrm>
            <a:off x="409362" y="268435"/>
            <a:ext cx="3260829" cy="1209883"/>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模型示例</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𝜑</a:t>
            </a:r>
            <a:r>
              <a:rPr lang="en-US" altLang="zh-CN" sz="2400" dirty="0">
                <a:solidFill>
                  <a:srgbClr val="5D88A8"/>
                </a:solidFill>
                <a:latin typeface="思源宋体 CN Heavy"/>
                <a:ea typeface="思源宋体 CN Heavy"/>
              </a:rPr>
              <a:t>4</a:t>
            </a:r>
            <a:r>
              <a:rPr lang="zh-CN" altLang="en-US" sz="2400" dirty="0">
                <a:solidFill>
                  <a:srgbClr val="5D88A8"/>
                </a:solidFill>
                <a:latin typeface="思源宋体 CN Heavy"/>
                <a:ea typeface="思源宋体 CN Heavy"/>
              </a:rPr>
              <a:t>标量场</a:t>
            </a:r>
          </a:p>
        </p:txBody>
      </p:sp>
    </p:spTree>
    <p:custDataLst>
      <p:tags r:id="rId1"/>
    </p:custDataLst>
    <p:extLst>
      <p:ext uri="{BB962C8B-B14F-4D97-AF65-F5344CB8AC3E}">
        <p14:creationId xmlns:p14="http://schemas.microsoft.com/office/powerpoint/2010/main" val="2212410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746365" y="1627505"/>
            <a:ext cx="3648075" cy="3257550"/>
          </a:xfrm>
          <a:prstGeom prst="rect">
            <a:avLst/>
          </a:prstGeom>
        </p:spPr>
      </p:pic>
      <p:sp>
        <p:nvSpPr>
          <p:cNvPr id="6" name="文本框 5"/>
          <p:cNvSpPr txBox="1"/>
          <p:nvPr/>
        </p:nvSpPr>
        <p:spPr>
          <a:xfrm>
            <a:off x="782320" y="1447343"/>
            <a:ext cx="6867525" cy="64516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宋体" panose="02010600030101010101" pitchFamily="2" charset="-122"/>
              </a:rPr>
              <a:t>下面考虑1+1维的U(1)规范场。这是一个矢量场，用表示。在离散化的格点场论中，使用传播子（transporter）来描述场。</a:t>
            </a:r>
          </a:p>
        </p:txBody>
      </p:sp>
      <p:pic>
        <p:nvPicPr>
          <p:cNvPr id="7" name="图片 6"/>
          <p:cNvPicPr>
            <a:picLocks noChangeAspect="1"/>
          </p:cNvPicPr>
          <p:nvPr/>
        </p:nvPicPr>
        <p:blipFill>
          <a:blip r:embed="rId4"/>
          <a:stretch>
            <a:fillRect/>
          </a:stretch>
        </p:blipFill>
        <p:spPr>
          <a:xfrm>
            <a:off x="2600324" y="2202466"/>
            <a:ext cx="3267075" cy="876300"/>
          </a:xfrm>
          <a:prstGeom prst="rect">
            <a:avLst/>
          </a:prstGeom>
        </p:spPr>
      </p:pic>
      <p:sp>
        <p:nvSpPr>
          <p:cNvPr id="8" name="文本框 7"/>
          <p:cNvSpPr txBox="1"/>
          <p:nvPr/>
        </p:nvSpPr>
        <p:spPr>
          <a:xfrm>
            <a:off x="797560" y="3072130"/>
            <a:ext cx="4064000" cy="368300"/>
          </a:xfrm>
          <a:prstGeom prst="rect">
            <a:avLst/>
          </a:prstGeom>
          <a:noFill/>
        </p:spPr>
        <p:txBody>
          <a:bodyPr wrap="square" rtlCol="0">
            <a:spAutoFit/>
          </a:bodyPr>
          <a:lstStyle/>
          <a:p>
            <a:r>
              <a:rPr lang="en-US" altLang="zh-CN" dirty="0"/>
              <a:t>wick</a:t>
            </a:r>
            <a:r>
              <a:rPr lang="zh-CN" altLang="en-US" dirty="0">
                <a:latin typeface="宋体" panose="02010600030101010101" pitchFamily="2" charset="-122"/>
                <a:ea typeface="宋体" panose="02010600030101010101" pitchFamily="2" charset="-122"/>
              </a:rPr>
              <a:t>转动并离散化后，作用量为：</a:t>
            </a:r>
          </a:p>
        </p:txBody>
      </p:sp>
      <p:pic>
        <p:nvPicPr>
          <p:cNvPr id="9" name="图片 8"/>
          <p:cNvPicPr>
            <a:picLocks noChangeAspect="1"/>
          </p:cNvPicPr>
          <p:nvPr/>
        </p:nvPicPr>
        <p:blipFill>
          <a:blip r:embed="rId5"/>
          <a:stretch>
            <a:fillRect/>
          </a:stretch>
        </p:blipFill>
        <p:spPr>
          <a:xfrm>
            <a:off x="2792095" y="3549650"/>
            <a:ext cx="2883535" cy="723265"/>
          </a:xfrm>
          <a:prstGeom prst="rect">
            <a:avLst/>
          </a:prstGeom>
        </p:spPr>
      </p:pic>
      <p:pic>
        <p:nvPicPr>
          <p:cNvPr id="11" name="图片 10"/>
          <p:cNvPicPr>
            <a:picLocks noChangeAspect="1"/>
          </p:cNvPicPr>
          <p:nvPr/>
        </p:nvPicPr>
        <p:blipFill>
          <a:blip r:embed="rId6"/>
          <a:stretch>
            <a:fillRect/>
          </a:stretch>
        </p:blipFill>
        <p:spPr>
          <a:xfrm>
            <a:off x="876300" y="4272915"/>
            <a:ext cx="6480810" cy="2331085"/>
          </a:xfrm>
          <a:prstGeom prst="rect">
            <a:avLst/>
          </a:prstGeom>
        </p:spPr>
      </p:pic>
      <p:sp>
        <p:nvSpPr>
          <p:cNvPr id="10" name="文本框 9"/>
          <p:cNvSpPr txBox="1"/>
          <p:nvPr/>
        </p:nvSpPr>
        <p:spPr>
          <a:xfrm>
            <a:off x="876300" y="4382135"/>
            <a:ext cx="4064000"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其中</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E4352DA2-1104-E491-BBFC-2D18B3AB59F2}"/>
              </a:ext>
            </a:extLst>
          </p:cNvPr>
          <p:cNvSpPr/>
          <p:nvPr/>
        </p:nvSpPr>
        <p:spPr>
          <a:xfrm>
            <a:off x="409362" y="268435"/>
            <a:ext cx="3435556"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模型示例</a:t>
            </a:r>
            <a:r>
              <a:rPr lang="en-US" altLang="zh-CN" sz="2400" dirty="0">
                <a:solidFill>
                  <a:srgbClr val="5D88A8"/>
                </a:solidFill>
                <a:latin typeface="思源宋体 CN Heavy"/>
                <a:ea typeface="思源宋体 CN Heavy"/>
              </a:rPr>
              <a:t>——U(1)</a:t>
            </a:r>
            <a:r>
              <a:rPr lang="zh-CN" altLang="en-US" sz="2400" dirty="0">
                <a:solidFill>
                  <a:srgbClr val="5D88A8"/>
                </a:solidFill>
                <a:latin typeface="思源宋体 CN Heavy"/>
                <a:ea typeface="思源宋体 CN Heavy"/>
              </a:rPr>
              <a:t>规范场</a:t>
            </a:r>
          </a:p>
        </p:txBody>
      </p:sp>
    </p:spTree>
    <p:custDataLst>
      <p:tags r:id="rId1"/>
    </p:custDataLst>
    <p:extLst>
      <p:ext uri="{BB962C8B-B14F-4D97-AF65-F5344CB8AC3E}">
        <p14:creationId xmlns:p14="http://schemas.microsoft.com/office/powerpoint/2010/main" val="1806016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861370" y="1614170"/>
            <a:ext cx="5967095" cy="2319020"/>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812800" y="4008120"/>
                <a:ext cx="9874885" cy="123571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我们接下来要做的事情仍然是从初始数据出发，经过耦合层的变换，得到目标分布，在这个过程中，我们考虑对</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charset="0"/>
                          </a:rPr>
                        </m:ctrlPr>
                      </m:sSubPr>
                      <m:e>
                        <m:r>
                          <a:rPr lang="en-US" altLang="zh-CN" i="1">
                            <a:latin typeface="Cambria Math" panose="02040503050406030204" charset="0"/>
                            <a:ea typeface="宋体" panose="02010600030101010101" pitchFamily="2" charset="-122"/>
                            <a:cs typeface="Cambria Math" panose="02040503050406030204" charset="0"/>
                          </a:rPr>
                          <m:t>𝑃</m:t>
                        </m:r>
                      </m:e>
                      <m:sub>
                        <m:r>
                          <a:rPr lang="en-US" altLang="zh-CN" i="1">
                            <a:latin typeface="Cambria Math" panose="02040503050406030204" charset="0"/>
                            <a:ea typeface="宋体" panose="02010600030101010101" pitchFamily="2" charset="-122"/>
                            <a:cs typeface="Cambria Math" panose="02040503050406030204" charset="0"/>
                          </a:rPr>
                          <m:t>𝜇𝜈</m:t>
                        </m:r>
                      </m:sub>
                    </m:sSub>
                    <m:r>
                      <a:rPr lang="en-US" altLang="zh-CN" i="1">
                        <a:latin typeface="Cambria Math" panose="02040503050406030204" charset="0"/>
                        <a:ea typeface="宋体" panose="02010600030101010101" pitchFamily="2" charset="-122"/>
                        <a:cs typeface="Cambria Math" panose="02040503050406030204" charset="0"/>
                      </a:rPr>
                      <m:t>(</m:t>
                    </m:r>
                    <m:acc>
                      <m:accPr>
                        <m:chr m:val="⃗"/>
                        <m:ctrlPr>
                          <a:rPr lang="en-US" altLang="zh-CN" i="1">
                            <a:latin typeface="Cambria Math" panose="02040503050406030204" pitchFamily="18" charset="0"/>
                            <a:ea typeface="宋体" panose="02010600030101010101" pitchFamily="2" charset="-122"/>
                            <a:cs typeface="Cambria Math" panose="02040503050406030204" charset="0"/>
                          </a:rPr>
                        </m:ctrlPr>
                      </m:accPr>
                      <m:e>
                        <m:r>
                          <a:rPr lang="en-US" altLang="zh-CN" i="1">
                            <a:latin typeface="Cambria Math" panose="02040503050406030204" charset="0"/>
                            <a:ea typeface="宋体" panose="02010600030101010101" pitchFamily="2" charset="-122"/>
                            <a:cs typeface="Cambria Math" panose="02040503050406030204" charset="0"/>
                          </a:rPr>
                          <m:t>𝑛</m:t>
                        </m:r>
                      </m:e>
                    </m:acc>
                    <m:r>
                      <a:rPr lang="en-US" altLang="zh-CN" i="1">
                        <a:latin typeface="Cambria Math" panose="02040503050406030204" charset="0"/>
                        <a:ea typeface="宋体" panose="02010600030101010101" pitchFamily="2" charset="-122"/>
                        <a:cs typeface="Cambria Math" panose="02040503050406030204" charset="0"/>
                      </a:rPr>
                      <m:t>)</m:t>
                    </m:r>
                  </m:oMath>
                </a14:m>
                <a:r>
                  <a:rPr lang="zh-CN" altLang="en-US">
                    <a:latin typeface="宋体" panose="02010600030101010101" pitchFamily="2" charset="-122"/>
                    <a:ea typeface="宋体" panose="02010600030101010101" pitchFamily="2" charset="-122"/>
                    <a:cs typeface="宋体" panose="02010600030101010101" pitchFamily="2" charset="-122"/>
                  </a:rPr>
                  <a:t>进行变换，这就需要注意，由于不同的“plaquette”之间是由</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charset="0"/>
                          </a:rPr>
                        </m:ctrlPr>
                      </m:sSubPr>
                      <m:e>
                        <m:r>
                          <a:rPr lang="en-US" altLang="zh-CN" i="1">
                            <a:latin typeface="Cambria Math" panose="02040503050406030204" charset="0"/>
                            <a:ea typeface="宋体" panose="02010600030101010101" pitchFamily="2" charset="-122"/>
                            <a:cs typeface="Cambria Math" panose="02040503050406030204" charset="0"/>
                          </a:rPr>
                          <m:t>𝑈</m:t>
                        </m:r>
                      </m:e>
                      <m:sub>
                        <m:r>
                          <a:rPr lang="en-US" altLang="zh-CN" i="1">
                            <a:latin typeface="Cambria Math" panose="02040503050406030204" charset="0"/>
                            <a:ea typeface="宋体" panose="02010600030101010101" pitchFamily="2" charset="-122"/>
                            <a:cs typeface="Cambria Math" panose="02040503050406030204" charset="0"/>
                          </a:rPr>
                          <m:t>𝜇</m:t>
                        </m:r>
                      </m:sub>
                    </m:sSub>
                    <m:r>
                      <a:rPr lang="en-US" altLang="zh-CN" i="1">
                        <a:latin typeface="Cambria Math" panose="02040503050406030204" charset="0"/>
                        <a:ea typeface="宋体" panose="02010600030101010101" pitchFamily="2" charset="-122"/>
                        <a:cs typeface="Cambria Math" panose="02040503050406030204" charset="0"/>
                      </a:rPr>
                      <m:t>(</m:t>
                    </m:r>
                    <m:acc>
                      <m:accPr>
                        <m:chr m:val="⃗"/>
                        <m:ctrlPr>
                          <a:rPr lang="en-US" altLang="zh-CN" i="1">
                            <a:latin typeface="Cambria Math" panose="02040503050406030204" pitchFamily="18" charset="0"/>
                            <a:ea typeface="宋体" panose="02010600030101010101" pitchFamily="2" charset="-122"/>
                            <a:cs typeface="Cambria Math" panose="02040503050406030204" charset="0"/>
                          </a:rPr>
                        </m:ctrlPr>
                      </m:accPr>
                      <m:e>
                        <m:r>
                          <a:rPr lang="en-US" altLang="zh-CN" i="1">
                            <a:latin typeface="Cambria Math" panose="02040503050406030204" charset="0"/>
                            <a:ea typeface="宋体" panose="02010600030101010101" pitchFamily="2" charset="-122"/>
                            <a:cs typeface="Cambria Math" panose="02040503050406030204" charset="0"/>
                          </a:rPr>
                          <m:t>𝑛</m:t>
                        </m:r>
                      </m:e>
                    </m:acc>
                    <m:r>
                      <a:rPr lang="en-US" altLang="zh-CN" i="1">
                        <a:latin typeface="Cambria Math" panose="02040503050406030204" charset="0"/>
                        <a:ea typeface="宋体" panose="02010600030101010101" pitchFamily="2" charset="-122"/>
                        <a:cs typeface="Cambria Math" panose="02040503050406030204" charset="0"/>
                      </a:rPr>
                      <m:t>)</m:t>
                    </m:r>
                  </m:oMath>
                </a14:m>
                <a:r>
                  <a:rPr lang="zh-CN" altLang="en-US">
                    <a:latin typeface="宋体" panose="02010600030101010101" pitchFamily="2" charset="-122"/>
                    <a:ea typeface="宋体" panose="02010600030101010101" pitchFamily="2" charset="-122"/>
                    <a:cs typeface="宋体" panose="02010600030101010101" pitchFamily="2" charset="-122"/>
                  </a:rPr>
                  <a:t>进行关联的，应该构建一种“协调”的变换方式，使得数据的变换是自洽的，不能产生矛盾，从而才能保持变换后的场的作用量仍然有规范不变性。</a:t>
                </a:r>
              </a:p>
            </p:txBody>
          </p:sp>
        </mc:Choice>
        <mc:Fallback xmlns="">
          <p:sp>
            <p:nvSpPr>
              <p:cNvPr id="7" name="文本框 6"/>
              <p:cNvSpPr txBox="1">
                <a:spLocks noRot="1" noChangeAspect="1" noMove="1" noResize="1" noEditPoints="1" noAdjustHandles="1" noChangeArrowheads="1" noChangeShapeType="1" noTextEdit="1"/>
              </p:cNvSpPr>
              <p:nvPr/>
            </p:nvSpPr>
            <p:spPr>
              <a:xfrm>
                <a:off x="812800" y="4008120"/>
                <a:ext cx="9874885" cy="1235710"/>
              </a:xfrm>
              <a:prstGeom prst="rect">
                <a:avLst/>
              </a:prstGeom>
              <a:blipFill rotWithShape="1">
                <a:blip r:embed="rId4"/>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BD2ECFD4-5AF7-24EE-1A46-2C94F99EDAE3}"/>
              </a:ext>
            </a:extLst>
          </p:cNvPr>
          <p:cNvSpPr/>
          <p:nvPr/>
        </p:nvSpPr>
        <p:spPr>
          <a:xfrm>
            <a:off x="409362" y="268435"/>
            <a:ext cx="3435556"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模型示例</a:t>
            </a:r>
            <a:r>
              <a:rPr lang="en-US" altLang="zh-CN" sz="2400" dirty="0">
                <a:solidFill>
                  <a:srgbClr val="5D88A8"/>
                </a:solidFill>
                <a:latin typeface="思源宋体 CN Heavy"/>
                <a:ea typeface="思源宋体 CN Heavy"/>
              </a:rPr>
              <a:t>——U(1)</a:t>
            </a:r>
            <a:r>
              <a:rPr lang="zh-CN" altLang="en-US" sz="2400" dirty="0">
                <a:solidFill>
                  <a:srgbClr val="5D88A8"/>
                </a:solidFill>
                <a:latin typeface="思源宋体 CN Heavy"/>
                <a:ea typeface="思源宋体 CN Heavy"/>
              </a:rPr>
              <a:t>规范场</a:t>
            </a:r>
          </a:p>
        </p:txBody>
      </p:sp>
    </p:spTree>
    <p:custDataLst>
      <p:tags r:id="rId1"/>
    </p:custDataLst>
    <p:extLst>
      <p:ext uri="{BB962C8B-B14F-4D97-AF65-F5344CB8AC3E}">
        <p14:creationId xmlns:p14="http://schemas.microsoft.com/office/powerpoint/2010/main" val="1547223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564995" y="1556741"/>
            <a:ext cx="8353425" cy="1714500"/>
          </a:xfrm>
          <a:prstGeom prst="rect">
            <a:avLst/>
          </a:prstGeom>
        </p:spPr>
      </p:pic>
      <p:pic>
        <p:nvPicPr>
          <p:cNvPr id="43" name="图片 20"/>
          <p:cNvPicPr>
            <a:picLocks noChangeAspect="1"/>
          </p:cNvPicPr>
          <p:nvPr/>
        </p:nvPicPr>
        <p:blipFill>
          <a:blip r:embed="rId4"/>
          <a:stretch>
            <a:fillRect/>
          </a:stretch>
        </p:blipFill>
        <p:spPr>
          <a:xfrm>
            <a:off x="2766212" y="3348959"/>
            <a:ext cx="6216854" cy="3369336"/>
          </a:xfrm>
          <a:prstGeom prst="rect">
            <a:avLst/>
          </a:prstGeom>
          <a:noFill/>
          <a:ln>
            <a:noFill/>
          </a:ln>
        </p:spPr>
      </p:pic>
      <p:sp>
        <p:nvSpPr>
          <p:cNvPr id="2" name="矩形 1">
            <a:extLst>
              <a:ext uri="{FF2B5EF4-FFF2-40B4-BE49-F238E27FC236}">
                <a16:creationId xmlns:a16="http://schemas.microsoft.com/office/drawing/2014/main" id="{E4401C80-75BF-5F40-6039-80DE9E71F4BC}"/>
              </a:ext>
            </a:extLst>
          </p:cNvPr>
          <p:cNvSpPr/>
          <p:nvPr/>
        </p:nvSpPr>
        <p:spPr>
          <a:xfrm>
            <a:off x="409362" y="268435"/>
            <a:ext cx="3435556"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模型示例</a:t>
            </a:r>
            <a:r>
              <a:rPr lang="en-US" altLang="zh-CN" sz="2400" dirty="0">
                <a:solidFill>
                  <a:srgbClr val="5D88A8"/>
                </a:solidFill>
                <a:latin typeface="思源宋体 CN Heavy"/>
                <a:ea typeface="思源宋体 CN Heavy"/>
              </a:rPr>
              <a:t>——U(1)</a:t>
            </a:r>
            <a:r>
              <a:rPr lang="zh-CN" altLang="en-US" sz="2400" dirty="0">
                <a:solidFill>
                  <a:srgbClr val="5D88A8"/>
                </a:solidFill>
                <a:latin typeface="思源宋体 CN Heavy"/>
                <a:ea typeface="思源宋体 CN Heavy"/>
              </a:rPr>
              <a:t>规范场</a:t>
            </a:r>
          </a:p>
        </p:txBody>
      </p:sp>
    </p:spTree>
    <p:custDataLst>
      <p:tags r:id="rId1"/>
    </p:custDataLst>
    <p:extLst>
      <p:ext uri="{BB962C8B-B14F-4D97-AF65-F5344CB8AC3E}">
        <p14:creationId xmlns:p14="http://schemas.microsoft.com/office/powerpoint/2010/main" val="3588107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B9CCD7-C2B4-A94B-B494-E3061376D51F}"/>
              </a:ext>
            </a:extLst>
          </p:cNvPr>
          <p:cNvPicPr>
            <a:picLocks noChangeAspect="1"/>
          </p:cNvPicPr>
          <p:nvPr/>
        </p:nvPicPr>
        <p:blipFill rotWithShape="1">
          <a:blip r:embed="rId2"/>
          <a:srcRect l="5877" b="4796"/>
          <a:stretch/>
        </p:blipFill>
        <p:spPr>
          <a:xfrm>
            <a:off x="6118266" y="1479023"/>
            <a:ext cx="5257800" cy="4510331"/>
          </a:xfrm>
          <a:prstGeom prst="rect">
            <a:avLst/>
          </a:prstGeom>
        </p:spPr>
      </p:pic>
      <p:sp>
        <p:nvSpPr>
          <p:cNvPr id="11" name="TextBox 10">
            <a:extLst>
              <a:ext uri="{FF2B5EF4-FFF2-40B4-BE49-F238E27FC236}">
                <a16:creationId xmlns:a16="http://schemas.microsoft.com/office/drawing/2014/main" id="{F13C6890-77E3-C446-8DA7-0F8FA8D76B8F}"/>
              </a:ext>
            </a:extLst>
          </p:cNvPr>
          <p:cNvSpPr txBox="1"/>
          <p:nvPr/>
        </p:nvSpPr>
        <p:spPr>
          <a:xfrm>
            <a:off x="5857416" y="6189455"/>
            <a:ext cx="5910592" cy="400110"/>
          </a:xfrm>
          <a:prstGeom prst="rect">
            <a:avLst/>
          </a:prstGeom>
          <a:noFill/>
        </p:spPr>
        <p:txBody>
          <a:bodyPr wrap="none" rtlCol="0">
            <a:spAutoFit/>
          </a:bodyPr>
          <a:lstStyle/>
          <a:p>
            <a:pPr lvl="1"/>
            <a:r>
              <a:rPr lang="en-US" altLang="zh-CN" sz="2000" dirty="0">
                <a:latin typeface="SimHei" panose="02010609060101010101" pitchFamily="49" charset="-122"/>
                <a:ea typeface="SimHei" panose="02010609060101010101" pitchFamily="49" charset="-122"/>
              </a:rPr>
              <a:t>Distance to sun (Astro Unit: </a:t>
            </a:r>
            <a:r>
              <a:rPr lang="en" altLang="zh-CN" sz="2000" b="0" i="0" dirty="0">
                <a:effectLst/>
                <a:latin typeface="-apple-system"/>
              </a:rPr>
              <a:t> </a:t>
            </a:r>
            <a:r>
              <a:rPr lang="en-US" altLang="zh-CN" sz="2000" b="0" i="0" dirty="0">
                <a:effectLst/>
                <a:latin typeface="-apple-system"/>
              </a:rPr>
              <a:t>15</a:t>
            </a:r>
            <a:r>
              <a:rPr lang="zh-CN" altLang="en-US" sz="2000" b="0" i="0" dirty="0">
                <a:effectLst/>
                <a:latin typeface="-apple-system"/>
              </a:rPr>
              <a:t> </a:t>
            </a:r>
            <a:r>
              <a:rPr lang="en" altLang="zh-CN" sz="2000" b="0" i="0" dirty="0">
                <a:effectLst/>
                <a:latin typeface="-apple-system"/>
              </a:rPr>
              <a:t>million </a:t>
            </a:r>
            <a:r>
              <a:rPr lang="en-US" altLang="zh-CN" sz="2000" b="0" i="0" dirty="0">
                <a:effectLst/>
                <a:latin typeface="-apple-system"/>
              </a:rPr>
              <a:t>km)</a:t>
            </a:r>
            <a:endParaRPr lang="zh-CN" altLang="en-US" sz="2000" dirty="0">
              <a:latin typeface="SimHei" panose="02010609060101010101" pitchFamily="49" charset="-122"/>
              <a:ea typeface="SimHei" panose="02010609060101010101" pitchFamily="49" charset="-122"/>
            </a:endParaRPr>
          </a:p>
        </p:txBody>
      </p:sp>
      <p:sp>
        <p:nvSpPr>
          <p:cNvPr id="13" name="TextBox 12">
            <a:extLst>
              <a:ext uri="{FF2B5EF4-FFF2-40B4-BE49-F238E27FC236}">
                <a16:creationId xmlns:a16="http://schemas.microsoft.com/office/drawing/2014/main" id="{964197F6-63D5-7147-8CC7-517CEE315EA0}"/>
              </a:ext>
            </a:extLst>
          </p:cNvPr>
          <p:cNvSpPr txBox="1"/>
          <p:nvPr/>
        </p:nvSpPr>
        <p:spPr>
          <a:xfrm rot="16200000">
            <a:off x="4134261" y="3198167"/>
            <a:ext cx="3431039" cy="461665"/>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  </a:t>
            </a:r>
            <a:r>
              <a:rPr lang="en-US" altLang="zh-CN" sz="2400" dirty="0">
                <a:latin typeface="SimHei" panose="02010609060101010101" pitchFamily="49" charset="-122"/>
                <a:ea typeface="SimHei" panose="02010609060101010101" pitchFamily="49" charset="-122"/>
              </a:rPr>
              <a:t>velocity (km/s)</a:t>
            </a:r>
            <a:endParaRPr lang="zh-CN" altLang="en-US" sz="2400" dirty="0">
              <a:latin typeface="SimHei" panose="02010609060101010101" pitchFamily="49" charset="-122"/>
              <a:ea typeface="SimHei" panose="02010609060101010101" pitchFamily="49" charset="-122"/>
            </a:endParaRPr>
          </a:p>
        </p:txBody>
      </p:sp>
      <p:pic>
        <p:nvPicPr>
          <p:cNvPr id="38916" name="Picture 4" descr="Free Vector | Planets of the solar system infographic">
            <a:extLst>
              <a:ext uri="{FF2B5EF4-FFF2-40B4-BE49-F238E27FC236}">
                <a16:creationId xmlns:a16="http://schemas.microsoft.com/office/drawing/2014/main" id="{8878B61B-3499-9946-869D-1C95EEF39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20" y="1605393"/>
            <a:ext cx="4346281" cy="43462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D297F1-E8E2-314A-B333-34CB52ADA736}"/>
              </a:ext>
            </a:extLst>
          </p:cNvPr>
          <p:cNvSpPr txBox="1"/>
          <p:nvPr/>
        </p:nvSpPr>
        <p:spPr>
          <a:xfrm>
            <a:off x="1880446" y="6078044"/>
            <a:ext cx="1765227" cy="461665"/>
          </a:xfrm>
          <a:prstGeom prst="rect">
            <a:avLst/>
          </a:prstGeom>
          <a:noFill/>
        </p:spPr>
        <p:txBody>
          <a:bodyPr wrap="none" rtlCol="0">
            <a:spAutoFit/>
          </a:bodyPr>
          <a:lstStyle/>
          <a:p>
            <a:r>
              <a:rPr lang="en-US" sz="2400" dirty="0">
                <a:latin typeface="Times New Roman" panose="02020603050405020304" pitchFamily="18" charset="0"/>
                <a:ea typeface="SimHei" panose="02010609060101010101" pitchFamily="49" charset="-122"/>
                <a:cs typeface="Times New Roman" panose="02020603050405020304" pitchFamily="18" charset="0"/>
              </a:rPr>
              <a:t>Solar system</a:t>
            </a:r>
          </a:p>
        </p:txBody>
      </p:sp>
      <p:sp>
        <p:nvSpPr>
          <p:cNvPr id="5" name="矩形 4">
            <a:extLst>
              <a:ext uri="{FF2B5EF4-FFF2-40B4-BE49-F238E27FC236}">
                <a16:creationId xmlns:a16="http://schemas.microsoft.com/office/drawing/2014/main" id="{49D7C282-F7CA-05E1-BF5A-60D7C2F77D6F}"/>
              </a:ext>
            </a:extLst>
          </p:cNvPr>
          <p:cNvSpPr/>
          <p:nvPr/>
        </p:nvSpPr>
        <p:spPr>
          <a:xfrm>
            <a:off x="409362" y="268435"/>
            <a:ext cx="2031325"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暗物质的发现</a:t>
            </a:r>
          </a:p>
        </p:txBody>
      </p:sp>
    </p:spTree>
    <p:extLst>
      <p:ext uri="{BB962C8B-B14F-4D97-AF65-F5344CB8AC3E}">
        <p14:creationId xmlns:p14="http://schemas.microsoft.com/office/powerpoint/2010/main" val="1297550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955294" y="2187879"/>
            <a:ext cx="9529445" cy="2792095"/>
          </a:xfrm>
          <a:prstGeom prst="rect">
            <a:avLst/>
          </a:prstGeom>
        </p:spPr>
      </p:pic>
      <p:sp>
        <p:nvSpPr>
          <p:cNvPr id="2" name="矩形 1">
            <a:extLst>
              <a:ext uri="{FF2B5EF4-FFF2-40B4-BE49-F238E27FC236}">
                <a16:creationId xmlns:a16="http://schemas.microsoft.com/office/drawing/2014/main" id="{2B7E1CCD-9E4E-C01C-369E-BC44CDCC4EE9}"/>
              </a:ext>
            </a:extLst>
          </p:cNvPr>
          <p:cNvSpPr/>
          <p:nvPr/>
        </p:nvSpPr>
        <p:spPr>
          <a:xfrm>
            <a:off x="409362" y="268435"/>
            <a:ext cx="3435556"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研究内容</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模型示例</a:t>
            </a:r>
            <a:r>
              <a:rPr lang="en-US" altLang="zh-CN" sz="2400" dirty="0">
                <a:solidFill>
                  <a:srgbClr val="5D88A8"/>
                </a:solidFill>
                <a:latin typeface="思源宋体 CN Heavy"/>
                <a:ea typeface="思源宋体 CN Heavy"/>
              </a:rPr>
              <a:t>——U(1)</a:t>
            </a:r>
            <a:r>
              <a:rPr lang="zh-CN" altLang="en-US" sz="2400" dirty="0">
                <a:solidFill>
                  <a:srgbClr val="5D88A8"/>
                </a:solidFill>
                <a:latin typeface="思源宋体 CN Heavy"/>
                <a:ea typeface="思源宋体 CN Heavy"/>
              </a:rPr>
              <a:t>规范场</a:t>
            </a:r>
          </a:p>
        </p:txBody>
      </p:sp>
    </p:spTree>
    <p:custDataLst>
      <p:tags r:id="rId1"/>
    </p:custDataLst>
    <p:extLst>
      <p:ext uri="{BB962C8B-B14F-4D97-AF65-F5344CB8AC3E}">
        <p14:creationId xmlns:p14="http://schemas.microsoft.com/office/powerpoint/2010/main" val="1260198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8DF0422-A01F-3CA3-0E24-132D812EACE1}"/>
              </a:ext>
            </a:extLst>
          </p:cNvPr>
          <p:cNvGrpSpPr>
            <a:grpSpLocks noChangeAspect="1"/>
          </p:cNvGrpSpPr>
          <p:nvPr/>
        </p:nvGrpSpPr>
        <p:grpSpPr>
          <a:xfrm>
            <a:off x="7122462" y="1907014"/>
            <a:ext cx="5090400" cy="4452703"/>
            <a:chOff x="7115267" y="2583673"/>
            <a:chExt cx="4731566" cy="4137802"/>
          </a:xfrm>
        </p:grpSpPr>
        <p:pic>
          <p:nvPicPr>
            <p:cNvPr id="6" name="Image" descr="Image">
              <a:extLst>
                <a:ext uri="{FF2B5EF4-FFF2-40B4-BE49-F238E27FC236}">
                  <a16:creationId xmlns:a16="http://schemas.microsoft.com/office/drawing/2014/main" id="{01BD6594-867C-B30E-473C-724DFA9AE49F}"/>
                </a:ext>
              </a:extLst>
            </p:cNvPr>
            <p:cNvPicPr>
              <a:picLocks noChangeAspect="1"/>
            </p:cNvPicPr>
            <p:nvPr/>
          </p:nvPicPr>
          <p:blipFill>
            <a:blip r:embed="rId3"/>
            <a:stretch>
              <a:fillRect/>
            </a:stretch>
          </p:blipFill>
          <p:spPr>
            <a:xfrm>
              <a:off x="7115267" y="2583673"/>
              <a:ext cx="4731566" cy="4137802"/>
            </a:xfrm>
            <a:prstGeom prst="rect">
              <a:avLst/>
            </a:prstGeom>
            <a:ln w="12700">
              <a:miter lim="400000"/>
              <a:headEnd/>
              <a:tailEnd/>
            </a:ln>
          </p:spPr>
        </p:pic>
        <p:pic>
          <p:nvPicPr>
            <p:cNvPr id="7" name="Image" descr="Image">
              <a:extLst>
                <a:ext uri="{FF2B5EF4-FFF2-40B4-BE49-F238E27FC236}">
                  <a16:creationId xmlns:a16="http://schemas.microsoft.com/office/drawing/2014/main" id="{646BE082-4C8C-861F-91C8-D92931F8AD0B}"/>
                </a:ext>
              </a:extLst>
            </p:cNvPr>
            <p:cNvPicPr>
              <a:picLocks noChangeAspect="1"/>
            </p:cNvPicPr>
            <p:nvPr/>
          </p:nvPicPr>
          <p:blipFill>
            <a:blip r:embed="rId4"/>
            <a:stretch>
              <a:fillRect/>
            </a:stretch>
          </p:blipFill>
          <p:spPr>
            <a:xfrm>
              <a:off x="7432926" y="2601487"/>
              <a:ext cx="1052532" cy="2051087"/>
            </a:xfrm>
            <a:prstGeom prst="rect">
              <a:avLst/>
            </a:prstGeom>
            <a:ln w="12700">
              <a:miter lim="400000"/>
              <a:headEnd/>
              <a:tailEnd/>
            </a:ln>
          </p:spPr>
        </p:pic>
      </p:grpSp>
      <p:pic>
        <p:nvPicPr>
          <p:cNvPr id="8" name="图片 7">
            <a:extLst>
              <a:ext uri="{FF2B5EF4-FFF2-40B4-BE49-F238E27FC236}">
                <a16:creationId xmlns:a16="http://schemas.microsoft.com/office/drawing/2014/main" id="{59305595-73A3-A639-D124-D2CA8CFA172F}"/>
              </a:ext>
            </a:extLst>
          </p:cNvPr>
          <p:cNvPicPr>
            <a:picLocks noChangeAspect="1"/>
          </p:cNvPicPr>
          <p:nvPr/>
        </p:nvPicPr>
        <p:blipFill>
          <a:blip r:embed="rId5"/>
          <a:stretch>
            <a:fillRect/>
          </a:stretch>
        </p:blipFill>
        <p:spPr>
          <a:xfrm>
            <a:off x="8663293" y="142008"/>
            <a:ext cx="1792516" cy="1183061"/>
          </a:xfrm>
          <a:prstGeom prst="rect">
            <a:avLst/>
          </a:prstGeom>
        </p:spPr>
      </p:pic>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31</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2457724" cy="1673984"/>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谐振子：</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强关联</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endParaRPr>
          </a:p>
        </p:txBody>
      </p:sp>
      <p:sp>
        <p:nvSpPr>
          <p:cNvPr id="4" name="矩形: 圆角 3">
            <a:extLst>
              <a:ext uri="{FF2B5EF4-FFF2-40B4-BE49-F238E27FC236}">
                <a16:creationId xmlns:a16="http://schemas.microsoft.com/office/drawing/2014/main" id="{E0A2F740-B901-6184-B143-EFC5E615DDD4}"/>
              </a:ext>
            </a:extLst>
          </p:cNvPr>
          <p:cNvSpPr/>
          <p:nvPr/>
        </p:nvSpPr>
        <p:spPr>
          <a:xfrm>
            <a:off x="409362" y="2057461"/>
            <a:ext cx="6562512" cy="3406993"/>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9" name="文本框 8">
            <a:extLst>
              <a:ext uri="{FF2B5EF4-FFF2-40B4-BE49-F238E27FC236}">
                <a16:creationId xmlns:a16="http://schemas.microsoft.com/office/drawing/2014/main" id="{8A909BE9-AE84-1B0E-2EE4-15D7E33725FA}"/>
              </a:ext>
            </a:extLst>
          </p:cNvPr>
          <p:cNvSpPr txBox="1"/>
          <p:nvPr/>
        </p:nvSpPr>
        <p:spPr>
          <a:xfrm>
            <a:off x="609003" y="2263462"/>
            <a:ext cx="6163230" cy="3009350"/>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量子色动力学（</a:t>
            </a:r>
            <a:r>
              <a:rPr lang="en-US" altLang="zh-CN" sz="1600" dirty="0">
                <a:solidFill>
                  <a:prstClr val="black">
                    <a:lumMod val="75000"/>
                    <a:lumOff val="25000"/>
                  </a:prstClr>
                </a:solidFill>
                <a:latin typeface="思源黑体 CN Regular"/>
              </a:rPr>
              <a:t>Quantum Chromodynamics</a:t>
            </a:r>
            <a:r>
              <a:rPr lang="zh-CN" altLang="en-US" sz="1600" dirty="0">
                <a:solidFill>
                  <a:prstClr val="black">
                    <a:lumMod val="75000"/>
                    <a:lumOff val="25000"/>
                  </a:prstClr>
                </a:solidFill>
                <a:latin typeface="思源黑体 CN Regular"/>
              </a:rPr>
              <a:t>）是在标准模型框架下描述强相互作用的基本理论。</a:t>
            </a:r>
            <a:endParaRPr lang="en-US" altLang="zh-CN" sz="1600" dirty="0">
              <a:solidFill>
                <a:prstClr val="black">
                  <a:lumMod val="75000"/>
                  <a:lumOff val="25000"/>
                </a:prstClr>
              </a:solidFill>
              <a:latin typeface="思源黑体 CN Regular"/>
            </a:endParaRPr>
          </a:p>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当能量尺度降低，相互作用变得更强，</a:t>
            </a:r>
            <a:r>
              <a:rPr lang="en-US" altLang="zh-CN" sz="1600" dirty="0">
                <a:solidFill>
                  <a:prstClr val="black">
                    <a:lumMod val="75000"/>
                    <a:lumOff val="25000"/>
                  </a:prstClr>
                </a:solidFill>
                <a:latin typeface="思源黑体 CN Regular"/>
              </a:rPr>
              <a:t>QCD</a:t>
            </a:r>
            <a:r>
              <a:rPr lang="zh-CN" altLang="en-US" sz="1600" dirty="0">
                <a:solidFill>
                  <a:prstClr val="black">
                    <a:lumMod val="75000"/>
                    <a:lumOff val="25000"/>
                  </a:prstClr>
                </a:solidFill>
                <a:latin typeface="思源黑体 CN Regular"/>
              </a:rPr>
              <a:t>进入非微扰区域</a:t>
            </a:r>
            <a:r>
              <a:rPr lang="en-US" altLang="zh-CN" sz="1600" dirty="0">
                <a:solidFill>
                  <a:prstClr val="black">
                    <a:lumMod val="75000"/>
                    <a:lumOff val="25000"/>
                  </a:prstClr>
                </a:solidFill>
                <a:latin typeface="思源黑体 CN Regular"/>
              </a:rPr>
              <a:t>.</a:t>
            </a: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渐近自由：</a:t>
            </a:r>
            <a:r>
              <a:rPr lang="zh-CN" altLang="en-US" sz="1600" b="0" i="0" dirty="0">
                <a:solidFill>
                  <a:srgbClr val="060607"/>
                </a:solidFill>
                <a:effectLst/>
                <a:latin typeface="-apple-system"/>
              </a:rPr>
              <a:t>在高能量尺度（短时间尺度、小距离尺度）下，夸克之间的相互作用变得越来越弱。</a:t>
            </a:r>
            <a:endParaRPr lang="en-US" altLang="zh-CN" sz="1600" dirty="0">
              <a:solidFill>
                <a:prstClr val="black">
                  <a:lumMod val="75000"/>
                  <a:lumOff val="25000"/>
                </a:prstClr>
              </a:solidFill>
              <a:latin typeface="思源黑体 CN Regular"/>
            </a:endParaRP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非微扰区：当能量尺度降低（长时间尺度、大距离尺度）时，夸克之间的相互作用变得越来越强。在这种情况下，微扰理论不在适用</a:t>
            </a:r>
            <a:r>
              <a:rPr lang="en-US" altLang="zh-CN" sz="1600" dirty="0">
                <a:solidFill>
                  <a:prstClr val="black">
                    <a:lumMod val="75000"/>
                    <a:lumOff val="25000"/>
                  </a:prstClr>
                </a:solidFill>
                <a:latin typeface="思源黑体 CN Regular"/>
              </a:rPr>
              <a:t>QCD</a:t>
            </a:r>
            <a:r>
              <a:rPr lang="zh-CN" altLang="en-US" sz="1600" dirty="0">
                <a:solidFill>
                  <a:prstClr val="black">
                    <a:lumMod val="75000"/>
                    <a:lumOff val="25000"/>
                  </a:prstClr>
                </a:solidFill>
                <a:latin typeface="思源黑体 CN Regular"/>
              </a:rPr>
              <a:t>的行为</a:t>
            </a:r>
            <a:endParaRPr lang="en-US" altLang="zh-CN" sz="1600" dirty="0">
              <a:solidFill>
                <a:prstClr val="black">
                  <a:lumMod val="75000"/>
                  <a:lumOff val="25000"/>
                </a:prstClr>
              </a:solidFill>
              <a:latin typeface="思源黑体 CN Regular"/>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12FDBCC-2790-2E29-D21E-CA6ACC9E0B20}"/>
                  </a:ext>
                </a:extLst>
              </p:cNvPr>
              <p:cNvSpPr txBox="1"/>
              <p:nvPr/>
            </p:nvSpPr>
            <p:spPr>
              <a:xfrm>
                <a:off x="7333758" y="6237018"/>
                <a:ext cx="4626084" cy="369332"/>
              </a:xfrm>
              <a:prstGeom prst="rect">
                <a:avLst/>
              </a:prstGeom>
              <a:noFill/>
            </p:spPr>
            <p:txBody>
              <a:bodyPr wrap="square">
                <a:spAutoFit/>
              </a:bodyPr>
              <a:lstStyle/>
              <a:p>
                <a:pPr algn="ctr"/>
                <a:r>
                  <a:rPr lang="zh-CN" altLang="en-US" b="0" i="0" dirty="0">
                    <a:solidFill>
                      <a:srgbClr val="060607"/>
                    </a:solidFill>
                    <a:effectLst/>
                    <a:latin typeface="-apple-system"/>
                  </a:rPr>
                  <a:t>耦合常数</a:t>
                </a:r>
                <a14:m>
                  <m:oMath xmlns:m="http://schemas.openxmlformats.org/officeDocument/2006/math">
                    <m:sSub>
                      <m:sSubPr>
                        <m:ctrlPr>
                          <a:rPr lang="en-US" altLang="zh-CN" b="0" i="1" smtClean="0">
                            <a:solidFill>
                              <a:srgbClr val="060607"/>
                            </a:solidFill>
                            <a:effectLst/>
                            <a:latin typeface="Cambria Math" panose="02040503050406030204" pitchFamily="18" charset="0"/>
                          </a:rPr>
                        </m:ctrlPr>
                      </m:sSubPr>
                      <m:e>
                        <m:r>
                          <a:rPr lang="zh-CN" altLang="en-US" b="0" i="1" smtClean="0">
                            <a:solidFill>
                              <a:srgbClr val="060607"/>
                            </a:solidFill>
                            <a:effectLst/>
                            <a:latin typeface="Cambria Math" panose="02040503050406030204" pitchFamily="18" charset="0"/>
                          </a:rPr>
                          <m:t>𝛼</m:t>
                        </m:r>
                      </m:e>
                      <m:sub>
                        <m:r>
                          <m:rPr>
                            <m:sty m:val="p"/>
                          </m:rPr>
                          <a:rPr lang="en-US" altLang="zh-CN" i="1">
                            <a:solidFill>
                              <a:srgbClr val="060607"/>
                            </a:solidFill>
                            <a:latin typeface="Cambria Math" panose="02040503050406030204" pitchFamily="18" charset="0"/>
                          </a:rPr>
                          <m:t>s</m:t>
                        </m:r>
                      </m:sub>
                    </m:sSub>
                    <m:r>
                      <a:rPr lang="zh-CN" altLang="en-US" i="1">
                        <a:solidFill>
                          <a:srgbClr val="060607"/>
                        </a:solidFill>
                        <a:latin typeface="Cambria Math" panose="02040503050406030204" pitchFamily="18" charset="0"/>
                      </a:rPr>
                      <m:t>随</m:t>
                    </m:r>
                  </m:oMath>
                </a14:m>
                <a:r>
                  <a:rPr lang="zh-CN" altLang="en-US" dirty="0">
                    <a:latin typeface="Times New Roman" panose="02020603050405020304" pitchFamily="18" charset="0"/>
                    <a:cs typeface="Times New Roman" panose="02020603050405020304" pitchFamily="18" charset="0"/>
                  </a:rPr>
                  <a:t>能量尺度变化</a:t>
                </a:r>
              </a:p>
            </p:txBody>
          </p:sp>
        </mc:Choice>
        <mc:Fallback xmlns="">
          <p:sp>
            <p:nvSpPr>
              <p:cNvPr id="11" name="文本框 10">
                <a:extLst>
                  <a:ext uri="{FF2B5EF4-FFF2-40B4-BE49-F238E27FC236}">
                    <a16:creationId xmlns:a16="http://schemas.microsoft.com/office/drawing/2014/main" id="{F12FDBCC-2790-2E29-D21E-CA6ACC9E0B20}"/>
                  </a:ext>
                </a:extLst>
              </p:cNvPr>
              <p:cNvSpPr txBox="1">
                <a:spLocks noRot="1" noChangeAspect="1" noMove="1" noResize="1" noEditPoints="1" noAdjustHandles="1" noChangeArrowheads="1" noChangeShapeType="1" noTextEdit="1"/>
              </p:cNvSpPr>
              <p:nvPr/>
            </p:nvSpPr>
            <p:spPr>
              <a:xfrm>
                <a:off x="7333758" y="6237018"/>
                <a:ext cx="4626084" cy="369332"/>
              </a:xfrm>
              <a:prstGeom prst="rect">
                <a:avLst/>
              </a:prstGeom>
              <a:blipFill>
                <a:blip r:embed="rId6"/>
                <a:stretch>
                  <a:fillRect t="-8197" b="-2459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6B58C1E5-784F-37AB-A39C-07FD8CF438AF}"/>
              </a:ext>
            </a:extLst>
          </p:cNvPr>
          <p:cNvSpPr txBox="1"/>
          <p:nvPr/>
        </p:nvSpPr>
        <p:spPr>
          <a:xfrm>
            <a:off x="7354620" y="1369949"/>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强相互作用示意图</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4824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32</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6282489"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归一化流计算谐振子模型</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最佳步数与步长</a:t>
            </a:r>
          </a:p>
        </p:txBody>
      </p:sp>
      <p:pic>
        <p:nvPicPr>
          <p:cNvPr id="3" name="图片 2">
            <a:extLst>
              <a:ext uri="{FF2B5EF4-FFF2-40B4-BE49-F238E27FC236}">
                <a16:creationId xmlns:a16="http://schemas.microsoft.com/office/drawing/2014/main" id="{4C16B5D9-0A77-EA4C-E096-654162741E0D}"/>
              </a:ext>
            </a:extLst>
          </p:cNvPr>
          <p:cNvPicPr>
            <a:picLocks noChangeAspect="1"/>
          </p:cNvPicPr>
          <p:nvPr/>
        </p:nvPicPr>
        <p:blipFill>
          <a:blip r:embed="rId3"/>
          <a:srcRect l="653"/>
          <a:stretch>
            <a:fillRect/>
          </a:stretch>
        </p:blipFill>
        <p:spPr>
          <a:xfrm>
            <a:off x="5211089" y="1559490"/>
            <a:ext cx="6215253" cy="3958974"/>
          </a:xfrm>
          <a:prstGeom prst="rect">
            <a:avLst/>
          </a:prstGeom>
          <a:noFill/>
          <a:ln>
            <a:noFill/>
          </a:ln>
        </p:spPr>
      </p:pic>
      <p:sp>
        <p:nvSpPr>
          <p:cNvPr id="4" name="文本框 3">
            <a:extLst>
              <a:ext uri="{FF2B5EF4-FFF2-40B4-BE49-F238E27FC236}">
                <a16:creationId xmlns:a16="http://schemas.microsoft.com/office/drawing/2014/main" id="{C08F33F2-82FC-05AB-2A21-FE5F23B1C296}"/>
              </a:ext>
            </a:extLst>
          </p:cNvPr>
          <p:cNvSpPr txBox="1"/>
          <p:nvPr/>
        </p:nvSpPr>
        <p:spPr>
          <a:xfrm>
            <a:off x="6005673" y="5598931"/>
            <a:ext cx="4626084" cy="646331"/>
          </a:xfrm>
          <a:prstGeom prst="rect">
            <a:avLst/>
          </a:prstGeom>
          <a:noFill/>
        </p:spPr>
        <p:txBody>
          <a:bodyPr wrap="square">
            <a:spAutoFit/>
          </a:bodyPr>
          <a:lstStyle/>
          <a:p>
            <a:pPr algn="ctr"/>
            <a:r>
              <a:rPr lang="zh-CN" altLang="en-US" b="0" i="0" dirty="0">
                <a:solidFill>
                  <a:srgbClr val="060607"/>
                </a:solidFill>
                <a:effectLst/>
                <a:latin typeface="-apple-system"/>
              </a:rPr>
              <a:t>不同时间步长下谐振子基态能量计算误差与格点数的关系</a:t>
            </a:r>
            <a:endParaRPr lang="zh-CN" altLang="en-US" dirty="0">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BFA2A611-C9DE-0C27-9C42-EC844E863BD4}"/>
              </a:ext>
            </a:extLst>
          </p:cNvPr>
          <p:cNvSpPr/>
          <p:nvPr/>
        </p:nvSpPr>
        <p:spPr>
          <a:xfrm>
            <a:off x="409362" y="2152070"/>
            <a:ext cx="4638011" cy="2324832"/>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7" name="文本框 6">
            <a:extLst>
              <a:ext uri="{FF2B5EF4-FFF2-40B4-BE49-F238E27FC236}">
                <a16:creationId xmlns:a16="http://schemas.microsoft.com/office/drawing/2014/main" id="{13893291-4F17-FF1D-A765-D6C8D1AC64A7}"/>
              </a:ext>
            </a:extLst>
          </p:cNvPr>
          <p:cNvSpPr txBox="1"/>
          <p:nvPr/>
        </p:nvSpPr>
        <p:spPr>
          <a:xfrm>
            <a:off x="609003" y="2358071"/>
            <a:ext cx="4438370" cy="1532022"/>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dirty="0">
                <a:solidFill>
                  <a:srgbClr val="060607"/>
                </a:solidFill>
                <a:latin typeface="-apple-system"/>
              </a:rPr>
              <a:t>我们绘制了不同步长的情况下误差与格点数</a:t>
            </a:r>
            <a:r>
              <a:rPr lang="en-US" altLang="zh-CN" sz="1600" dirty="0">
                <a:solidFill>
                  <a:srgbClr val="060607"/>
                </a:solidFill>
                <a:latin typeface="-apple-system"/>
              </a:rPr>
              <a:t>n</a:t>
            </a:r>
            <a:r>
              <a:rPr lang="zh-CN" altLang="en-US" sz="1600" dirty="0">
                <a:solidFill>
                  <a:srgbClr val="060607"/>
                </a:solidFill>
                <a:latin typeface="-apple-system"/>
              </a:rPr>
              <a:t>的关系。</a:t>
            </a:r>
            <a:endParaRPr lang="en-US" altLang="zh-CN" sz="1600" dirty="0">
              <a:solidFill>
                <a:srgbClr val="060607"/>
              </a:solidFill>
              <a:latin typeface="-apple-system"/>
            </a:endParaRPr>
          </a:p>
          <a:p>
            <a:pPr marL="285750" indent="-285750">
              <a:lnSpc>
                <a:spcPct val="150000"/>
              </a:lnSpc>
              <a:buFont typeface="Wingdings" panose="05000000000000000000" pitchFamily="2" charset="2"/>
              <a:buChar char="l"/>
              <a:defRPr/>
            </a:pPr>
            <a:r>
              <a:rPr lang="zh-CN" altLang="en-US" sz="1600" dirty="0">
                <a:solidFill>
                  <a:srgbClr val="060607"/>
                </a:solidFill>
                <a:latin typeface="-apple-system"/>
              </a:rPr>
              <a:t>经比对，我们判断格点数为</a:t>
            </a:r>
            <a:r>
              <a:rPr lang="en-US" altLang="zh-CN" sz="1600" dirty="0">
                <a:solidFill>
                  <a:srgbClr val="060607"/>
                </a:solidFill>
                <a:latin typeface="-apple-system"/>
              </a:rPr>
              <a:t>80</a:t>
            </a:r>
            <a:r>
              <a:rPr lang="zh-CN" altLang="en-US" sz="1600" dirty="0">
                <a:solidFill>
                  <a:srgbClr val="060607"/>
                </a:solidFill>
                <a:latin typeface="-apple-system"/>
              </a:rPr>
              <a:t>，时间间隔</a:t>
            </a:r>
            <a:r>
              <a:rPr lang="en-US" altLang="zh-CN" sz="1600" dirty="0">
                <a:solidFill>
                  <a:srgbClr val="060607"/>
                </a:solidFill>
                <a:latin typeface="-apple-system"/>
              </a:rPr>
              <a:t>a=0.1</a:t>
            </a:r>
            <a:r>
              <a:rPr lang="zh-CN" altLang="en-US" sz="1600" dirty="0">
                <a:solidFill>
                  <a:srgbClr val="060607"/>
                </a:solidFill>
                <a:latin typeface="-apple-system"/>
              </a:rPr>
              <a:t>的参数是最佳的，用于后续计算。</a:t>
            </a:r>
            <a:endParaRPr lang="en-US" altLang="zh-CN" sz="1600" dirty="0">
              <a:solidFill>
                <a:prstClr val="black">
                  <a:lumMod val="75000"/>
                  <a:lumOff val="25000"/>
                </a:prstClr>
              </a:solidFill>
              <a:latin typeface="思源黑体 CN Regular"/>
            </a:endParaRPr>
          </a:p>
        </p:txBody>
      </p:sp>
    </p:spTree>
    <p:extLst>
      <p:ext uri="{BB962C8B-B14F-4D97-AF65-F5344CB8AC3E}">
        <p14:creationId xmlns:p14="http://schemas.microsoft.com/office/powerpoint/2010/main" val="4177305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33</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5503430"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归一化流计算谐振子模型</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损失函数</a:t>
            </a:r>
          </a:p>
        </p:txBody>
      </p:sp>
      <p:pic>
        <p:nvPicPr>
          <p:cNvPr id="5" name="内容占位符 3">
            <a:extLst>
              <a:ext uri="{FF2B5EF4-FFF2-40B4-BE49-F238E27FC236}">
                <a16:creationId xmlns:a16="http://schemas.microsoft.com/office/drawing/2014/main" id="{CE4C7E2C-72C9-8038-16AC-3587FBD0314A}"/>
              </a:ext>
            </a:extLst>
          </p:cNvPr>
          <p:cNvPicPr>
            <a:picLocks noChangeAspect="1"/>
          </p:cNvPicPr>
          <p:nvPr/>
        </p:nvPicPr>
        <p:blipFill>
          <a:blip r:embed="rId3"/>
          <a:srcRect l="1253" t="1360" r="39032" b="3581"/>
          <a:stretch>
            <a:fillRect/>
          </a:stretch>
        </p:blipFill>
        <p:spPr>
          <a:xfrm>
            <a:off x="6096000" y="1095742"/>
            <a:ext cx="5253558" cy="4190309"/>
          </a:xfrm>
          <a:prstGeom prst="rect">
            <a:avLst/>
          </a:prstGeom>
          <a:noFill/>
          <a:ln>
            <a:noFill/>
          </a:ln>
        </p:spPr>
      </p:pic>
      <p:sp>
        <p:nvSpPr>
          <p:cNvPr id="4" name="矩形: 圆角 3">
            <a:extLst>
              <a:ext uri="{FF2B5EF4-FFF2-40B4-BE49-F238E27FC236}">
                <a16:creationId xmlns:a16="http://schemas.microsoft.com/office/drawing/2014/main" id="{9C341696-1028-4147-4F2C-2CE41A6483F8}"/>
              </a:ext>
            </a:extLst>
          </p:cNvPr>
          <p:cNvSpPr/>
          <p:nvPr/>
        </p:nvSpPr>
        <p:spPr>
          <a:xfrm>
            <a:off x="409362" y="1925298"/>
            <a:ext cx="5503430" cy="3631415"/>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6" name="文本框 5">
            <a:extLst>
              <a:ext uri="{FF2B5EF4-FFF2-40B4-BE49-F238E27FC236}">
                <a16:creationId xmlns:a16="http://schemas.microsoft.com/office/drawing/2014/main" id="{977300DC-5109-2DCD-6F86-C956DB8C7550}"/>
              </a:ext>
            </a:extLst>
          </p:cNvPr>
          <p:cNvSpPr txBox="1"/>
          <p:nvPr/>
        </p:nvSpPr>
        <p:spPr>
          <a:xfrm>
            <a:off x="579741" y="2167640"/>
            <a:ext cx="5155375" cy="3008772"/>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dirty="0">
                <a:solidFill>
                  <a:srgbClr val="060607"/>
                </a:solidFill>
                <a:latin typeface="-apple-system"/>
              </a:rPr>
              <a:t>利用之前的模型进行训练，得到了可以批量按照概率分布生产路径的方法。</a:t>
            </a:r>
            <a:endParaRPr lang="en-US" altLang="zh-CN" sz="1600" dirty="0">
              <a:solidFill>
                <a:srgbClr val="060607"/>
              </a:solidFill>
              <a:latin typeface="-apple-system"/>
            </a:endParaRPr>
          </a:p>
          <a:p>
            <a:pPr marL="285750" indent="-285750">
              <a:lnSpc>
                <a:spcPct val="150000"/>
              </a:lnSpc>
              <a:buFont typeface="Wingdings" panose="05000000000000000000" pitchFamily="2" charset="2"/>
              <a:buChar char="l"/>
              <a:defRPr/>
            </a:pPr>
            <a:r>
              <a:rPr lang="zh-CN" altLang="en-US" sz="1600" dirty="0">
                <a:solidFill>
                  <a:srgbClr val="060607"/>
                </a:solidFill>
                <a:latin typeface="-apple-system"/>
              </a:rPr>
              <a:t>通过对模型结果</a:t>
            </a:r>
            <a:r>
              <a:rPr lang="en-US" altLang="zh-CN" sz="1600" dirty="0">
                <a:solidFill>
                  <a:srgbClr val="060607"/>
                </a:solidFill>
                <a:latin typeface="-apple-system"/>
              </a:rPr>
              <a:t>KL</a:t>
            </a:r>
            <a:r>
              <a:rPr lang="zh-CN" altLang="en-US" sz="1600" dirty="0">
                <a:solidFill>
                  <a:srgbClr val="060607"/>
                </a:solidFill>
                <a:latin typeface="-apple-system"/>
              </a:rPr>
              <a:t>散度的分析，我们得出了右图。可以从中看到</a:t>
            </a:r>
            <a:r>
              <a:rPr lang="en-US" altLang="zh-CN" sz="1600" dirty="0">
                <a:solidFill>
                  <a:srgbClr val="060607"/>
                </a:solidFill>
                <a:latin typeface="-apple-system"/>
              </a:rPr>
              <a:t>Loss</a:t>
            </a:r>
            <a:r>
              <a:rPr lang="zh-CN" altLang="en-US" sz="1600" dirty="0">
                <a:solidFill>
                  <a:srgbClr val="060607"/>
                </a:solidFill>
                <a:latin typeface="-apple-system"/>
              </a:rPr>
              <a:t>呈现了良好的下降趋势，降了近</a:t>
            </a:r>
            <a:r>
              <a:rPr lang="en-US" altLang="zh-CN" sz="1600" dirty="0">
                <a:solidFill>
                  <a:srgbClr val="060607"/>
                </a:solidFill>
                <a:latin typeface="-apple-system"/>
              </a:rPr>
              <a:t>10</a:t>
            </a:r>
            <a:r>
              <a:rPr lang="zh-CN" altLang="en-US" sz="1600" dirty="0">
                <a:solidFill>
                  <a:srgbClr val="060607"/>
                </a:solidFill>
                <a:latin typeface="-apple-system"/>
              </a:rPr>
              <a:t>个数量级。这展现了自训练模型相对于传统基于数据的机器学习模型的优点：</a:t>
            </a:r>
            <a:endParaRPr lang="en-US" altLang="zh-CN" sz="1600" dirty="0">
              <a:solidFill>
                <a:srgbClr val="060607"/>
              </a:solidFill>
              <a:latin typeface="-apple-system"/>
            </a:endParaRP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无需担心专家标注数据的缺乏</a:t>
            </a:r>
            <a:endParaRPr lang="en-US" altLang="zh-CN" sz="1600" dirty="0">
              <a:solidFill>
                <a:prstClr val="black">
                  <a:lumMod val="75000"/>
                  <a:lumOff val="25000"/>
                </a:prstClr>
              </a:solidFill>
              <a:latin typeface="思源黑体 CN Regular"/>
            </a:endParaRP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不会产生过拟合问题</a:t>
            </a:r>
            <a:endParaRPr lang="en-US" altLang="zh-CN" sz="1600" dirty="0">
              <a:solidFill>
                <a:prstClr val="black">
                  <a:lumMod val="75000"/>
                  <a:lumOff val="25000"/>
                </a:prstClr>
              </a:solidFill>
              <a:latin typeface="思源黑体 CN Regular"/>
            </a:endParaRPr>
          </a:p>
        </p:txBody>
      </p:sp>
      <p:sp>
        <p:nvSpPr>
          <p:cNvPr id="7" name="文本框 6">
            <a:extLst>
              <a:ext uri="{FF2B5EF4-FFF2-40B4-BE49-F238E27FC236}">
                <a16:creationId xmlns:a16="http://schemas.microsoft.com/office/drawing/2014/main" id="{F5C95DA7-D05D-66D3-7681-76F94B95CD7E}"/>
              </a:ext>
            </a:extLst>
          </p:cNvPr>
          <p:cNvSpPr txBox="1"/>
          <p:nvPr/>
        </p:nvSpPr>
        <p:spPr>
          <a:xfrm>
            <a:off x="6409737" y="5524613"/>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谐振子损失函数曲线</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5425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34</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5051383"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归一化流计算谐振子模型</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作用量</a:t>
            </a:r>
          </a:p>
        </p:txBody>
      </p:sp>
      <p:sp>
        <p:nvSpPr>
          <p:cNvPr id="4" name="矩形: 圆角 3">
            <a:extLst>
              <a:ext uri="{FF2B5EF4-FFF2-40B4-BE49-F238E27FC236}">
                <a16:creationId xmlns:a16="http://schemas.microsoft.com/office/drawing/2014/main" id="{9C341696-1028-4147-4F2C-2CE41A6483F8}"/>
              </a:ext>
            </a:extLst>
          </p:cNvPr>
          <p:cNvSpPr/>
          <p:nvPr/>
        </p:nvSpPr>
        <p:spPr>
          <a:xfrm>
            <a:off x="409362" y="1925298"/>
            <a:ext cx="5503430" cy="3631415"/>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6" name="文本框 5">
            <a:extLst>
              <a:ext uri="{FF2B5EF4-FFF2-40B4-BE49-F238E27FC236}">
                <a16:creationId xmlns:a16="http://schemas.microsoft.com/office/drawing/2014/main" id="{977300DC-5109-2DCD-6F86-C956DB8C7550}"/>
              </a:ext>
            </a:extLst>
          </p:cNvPr>
          <p:cNvSpPr txBox="1"/>
          <p:nvPr/>
        </p:nvSpPr>
        <p:spPr>
          <a:xfrm>
            <a:off x="579741" y="2167640"/>
            <a:ext cx="5155375" cy="2640018"/>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为了评估的直截了当，我们对</a:t>
            </a:r>
            <a:r>
              <a:rPr lang="en-US" altLang="zh-CN" sz="1600" dirty="0">
                <a:solidFill>
                  <a:prstClr val="black">
                    <a:lumMod val="75000"/>
                    <a:lumOff val="25000"/>
                  </a:prstClr>
                </a:solidFill>
                <a:latin typeface="思源黑体 CN Regular"/>
              </a:rPr>
              <a:t>10000</a:t>
            </a:r>
            <a:r>
              <a:rPr lang="zh-CN" altLang="en-US" sz="1600" dirty="0">
                <a:solidFill>
                  <a:prstClr val="black">
                    <a:lumMod val="75000"/>
                    <a:lumOff val="25000"/>
                  </a:prstClr>
                </a:solidFill>
                <a:latin typeface="思源黑体 CN Regular"/>
              </a:rPr>
              <a:t>条模型生成路径绘制了作用量频数图。</a:t>
            </a:r>
            <a:endParaRPr lang="en-US" altLang="zh-CN" sz="1600" dirty="0">
              <a:solidFill>
                <a:prstClr val="black">
                  <a:lumMod val="75000"/>
                  <a:lumOff val="25000"/>
                </a:prstClr>
              </a:solidFill>
              <a:latin typeface="思源黑体 CN Regular"/>
            </a:endParaRPr>
          </a:p>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右图展现了模型生成路径的作用量分布。之所以其看起来更像一个泊松分布而非指数分布的原因可能是评估时生成路径数目仍太少，也可能是逆</a:t>
            </a:r>
            <a:r>
              <a:rPr lang="en-US" altLang="zh-CN" sz="1600" dirty="0">
                <a:solidFill>
                  <a:prstClr val="black">
                    <a:lumMod val="75000"/>
                    <a:lumOff val="25000"/>
                  </a:prstClr>
                </a:solidFill>
                <a:latin typeface="思源黑体 CN Regular"/>
              </a:rPr>
              <a:t>KL</a:t>
            </a:r>
            <a:r>
              <a:rPr lang="zh-CN" altLang="en-US" sz="1600" dirty="0">
                <a:solidFill>
                  <a:prstClr val="black">
                    <a:lumMod val="75000"/>
                    <a:lumOff val="25000"/>
                  </a:prstClr>
                </a:solidFill>
                <a:latin typeface="思源黑体 CN Regular"/>
              </a:rPr>
              <a:t>散度训练中由于低作用量路径生成数目不够多，导致模型对低作用量区域没有很好的了解。</a:t>
            </a:r>
            <a:endParaRPr lang="en-US" altLang="zh-CN" sz="1600" dirty="0">
              <a:solidFill>
                <a:prstClr val="black">
                  <a:lumMod val="75000"/>
                  <a:lumOff val="25000"/>
                </a:prstClr>
              </a:solidFill>
              <a:latin typeface="思源黑体 CN Regular"/>
            </a:endParaRPr>
          </a:p>
        </p:txBody>
      </p:sp>
      <p:sp>
        <p:nvSpPr>
          <p:cNvPr id="7" name="文本框 6">
            <a:extLst>
              <a:ext uri="{FF2B5EF4-FFF2-40B4-BE49-F238E27FC236}">
                <a16:creationId xmlns:a16="http://schemas.microsoft.com/office/drawing/2014/main" id="{F5C95DA7-D05D-66D3-7681-76F94B95CD7E}"/>
              </a:ext>
            </a:extLst>
          </p:cNvPr>
          <p:cNvSpPr txBox="1"/>
          <p:nvPr/>
        </p:nvSpPr>
        <p:spPr>
          <a:xfrm>
            <a:off x="6658941" y="5550216"/>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作用量频数分布直方图</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E3D69CD-E62D-4410-6472-82AF7B1A8AF9}"/>
              </a:ext>
            </a:extLst>
          </p:cNvPr>
          <p:cNvPicPr>
            <a:picLocks noChangeAspect="1"/>
          </p:cNvPicPr>
          <p:nvPr/>
        </p:nvPicPr>
        <p:blipFill>
          <a:blip r:embed="rId3"/>
          <a:stretch>
            <a:fillRect/>
          </a:stretch>
        </p:blipFill>
        <p:spPr>
          <a:xfrm>
            <a:off x="6279210" y="902129"/>
            <a:ext cx="5567871" cy="4362733"/>
          </a:xfrm>
          <a:prstGeom prst="rect">
            <a:avLst/>
          </a:prstGeom>
          <a:noFill/>
          <a:ln>
            <a:noFill/>
          </a:ln>
        </p:spPr>
      </p:pic>
    </p:spTree>
    <p:extLst>
      <p:ext uri="{BB962C8B-B14F-4D97-AF65-F5344CB8AC3E}">
        <p14:creationId xmlns:p14="http://schemas.microsoft.com/office/powerpoint/2010/main" val="1712620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35</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5546711"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归一化流计算谐振子模型</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能量计算</a:t>
            </a:r>
          </a:p>
        </p:txBody>
      </p:sp>
      <p:sp>
        <p:nvSpPr>
          <p:cNvPr id="4" name="矩形: 圆角 3">
            <a:extLst>
              <a:ext uri="{FF2B5EF4-FFF2-40B4-BE49-F238E27FC236}">
                <a16:creationId xmlns:a16="http://schemas.microsoft.com/office/drawing/2014/main" id="{9C341696-1028-4147-4F2C-2CE41A6483F8}"/>
              </a:ext>
            </a:extLst>
          </p:cNvPr>
          <p:cNvSpPr/>
          <p:nvPr/>
        </p:nvSpPr>
        <p:spPr>
          <a:xfrm>
            <a:off x="409362" y="1566853"/>
            <a:ext cx="5503430" cy="5022712"/>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6" name="文本框 5">
            <a:extLst>
              <a:ext uri="{FF2B5EF4-FFF2-40B4-BE49-F238E27FC236}">
                <a16:creationId xmlns:a16="http://schemas.microsoft.com/office/drawing/2014/main" id="{977300DC-5109-2DCD-6F86-C956DB8C7550}"/>
              </a:ext>
            </a:extLst>
          </p:cNvPr>
          <p:cNvSpPr txBox="1"/>
          <p:nvPr/>
        </p:nvSpPr>
        <p:spPr>
          <a:xfrm>
            <a:off x="579741" y="1809195"/>
            <a:ext cx="5155375" cy="4486100"/>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dirty="0">
                <a:solidFill>
                  <a:srgbClr val="060607"/>
                </a:solidFill>
                <a:latin typeface="-apple-system"/>
              </a:rPr>
              <a:t>势能估计：</a:t>
            </a:r>
            <a:endParaRPr lang="en-US" altLang="zh-CN" sz="1600" dirty="0">
              <a:solidFill>
                <a:srgbClr val="060607"/>
              </a:solidFill>
              <a:latin typeface="-apple-system"/>
            </a:endParaRPr>
          </a:p>
          <a:p>
            <a:pPr marL="742950" lvl="1" indent="-285750">
              <a:lnSpc>
                <a:spcPct val="150000"/>
              </a:lnSpc>
              <a:buFont typeface="Wingdings" panose="05000000000000000000" pitchFamily="2" charset="2"/>
              <a:buChar char="l"/>
              <a:defRPr/>
            </a:pPr>
            <a:r>
              <a:rPr lang="zh-CN" altLang="en-US" sz="1600" dirty="0">
                <a:solidFill>
                  <a:srgbClr val="060607"/>
                </a:solidFill>
                <a:latin typeface="-apple-system"/>
              </a:rPr>
              <a:t>对模型输出的路径平方后取均值即可得到势能的估计，结果图在右上方。</a:t>
            </a:r>
            <a:endParaRPr lang="en-US" altLang="zh-CN" sz="1600" dirty="0">
              <a:solidFill>
                <a:srgbClr val="060607"/>
              </a:solidFill>
              <a:latin typeface="-apple-system"/>
            </a:endParaRPr>
          </a:p>
          <a:p>
            <a:pPr marL="742950" lvl="1" indent="-285750">
              <a:lnSpc>
                <a:spcPct val="150000"/>
              </a:lnSpc>
              <a:buFont typeface="Wingdings" panose="05000000000000000000" pitchFamily="2" charset="2"/>
              <a:buChar char="l"/>
              <a:defRPr/>
            </a:pPr>
            <a:r>
              <a:rPr lang="zh-CN" altLang="en-US" sz="1600" dirty="0">
                <a:solidFill>
                  <a:srgbClr val="060607"/>
                </a:solidFill>
                <a:latin typeface="-apple-system"/>
              </a:rPr>
              <a:t>可以看到生成的路径取得了较好的效果，与精确值</a:t>
            </a:r>
            <a:r>
              <a:rPr lang="en-US" altLang="zh-CN" sz="1600" dirty="0">
                <a:solidFill>
                  <a:srgbClr val="060607"/>
                </a:solidFill>
                <a:latin typeface="-apple-system"/>
              </a:rPr>
              <a:t>0.5</a:t>
            </a:r>
            <a:r>
              <a:rPr lang="zh-CN" altLang="en-US" sz="1600" dirty="0">
                <a:solidFill>
                  <a:srgbClr val="060607"/>
                </a:solidFill>
                <a:latin typeface="-apple-system"/>
              </a:rPr>
              <a:t>仅有</a:t>
            </a:r>
            <a:r>
              <a:rPr lang="en-US" altLang="zh-CN" sz="1600" dirty="0">
                <a:solidFill>
                  <a:srgbClr val="060607"/>
                </a:solidFill>
                <a:latin typeface="-apple-system"/>
              </a:rPr>
              <a:t>1%</a:t>
            </a:r>
            <a:r>
              <a:rPr lang="zh-CN" altLang="en-US" sz="1600" dirty="0">
                <a:solidFill>
                  <a:srgbClr val="060607"/>
                </a:solidFill>
                <a:latin typeface="-apple-system"/>
              </a:rPr>
              <a:t>的误差。</a:t>
            </a:r>
            <a:endParaRPr lang="en-US" altLang="zh-CN" sz="1600" dirty="0">
              <a:solidFill>
                <a:srgbClr val="060607"/>
              </a:solidFill>
              <a:latin typeface="-apple-system"/>
            </a:endParaRPr>
          </a:p>
          <a:p>
            <a:pPr marL="285750" indent="-285750">
              <a:lnSpc>
                <a:spcPct val="150000"/>
              </a:lnSpc>
              <a:buFont typeface="Wingdings" panose="05000000000000000000" pitchFamily="2" charset="2"/>
              <a:buChar char="l"/>
              <a:defRPr/>
            </a:pPr>
            <a:r>
              <a:rPr lang="zh-CN" altLang="en-US" sz="1600" dirty="0">
                <a:solidFill>
                  <a:srgbClr val="060607"/>
                </a:solidFill>
                <a:latin typeface="-apple-system"/>
              </a:rPr>
              <a:t>第一激发态能量：</a:t>
            </a:r>
            <a:endParaRPr lang="en-US" altLang="zh-CN" sz="1600" dirty="0">
              <a:solidFill>
                <a:srgbClr val="060607"/>
              </a:solidFill>
              <a:latin typeface="-apple-system"/>
            </a:endParaRP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利用</a:t>
            </a:r>
            <a:r>
              <a:rPr lang="en-US" altLang="zh-CN" sz="1600" dirty="0">
                <a:solidFill>
                  <a:prstClr val="black">
                    <a:lumMod val="75000"/>
                    <a:lumOff val="25000"/>
                  </a:prstClr>
                </a:solidFill>
                <a:latin typeface="思源黑体 CN Regular"/>
              </a:rPr>
              <a:t>Z2</a:t>
            </a:r>
            <a:r>
              <a:rPr lang="zh-CN" altLang="en-US" sz="1600" dirty="0">
                <a:solidFill>
                  <a:prstClr val="black">
                    <a:lumMod val="75000"/>
                    <a:lumOff val="25000"/>
                  </a:prstClr>
                </a:solidFill>
                <a:latin typeface="思源黑体 CN Regular"/>
              </a:rPr>
              <a:t>对称性可以计算</a:t>
            </a:r>
            <a:r>
              <a:rPr lang="en-US" altLang="zh-CN" sz="1600" dirty="0">
                <a:solidFill>
                  <a:prstClr val="black">
                    <a:lumMod val="75000"/>
                    <a:lumOff val="25000"/>
                  </a:prstClr>
                </a:solidFill>
                <a:latin typeface="思源黑体 CN Regular"/>
              </a:rPr>
              <a:t>C2</a:t>
            </a:r>
            <a:r>
              <a:rPr lang="zh-CN" altLang="en-US" sz="1600" dirty="0">
                <a:solidFill>
                  <a:prstClr val="black">
                    <a:lumMod val="75000"/>
                    <a:lumOff val="25000"/>
                  </a:prstClr>
                </a:solidFill>
                <a:latin typeface="思源黑体 CN Regular"/>
              </a:rPr>
              <a:t>矩阵元，从而获得第一激发态能量。</a:t>
            </a:r>
            <a:endParaRPr lang="en-US" altLang="zh-CN" sz="1600" dirty="0">
              <a:solidFill>
                <a:prstClr val="black">
                  <a:lumMod val="75000"/>
                  <a:lumOff val="25000"/>
                </a:prstClr>
              </a:solidFill>
              <a:latin typeface="思源黑体 CN Regular"/>
            </a:endParaRP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通过对不同</a:t>
            </a:r>
            <a:r>
              <a:rPr lang="en-US" altLang="zh-CN" sz="1600" dirty="0">
                <a:solidFill>
                  <a:prstClr val="black">
                    <a:lumMod val="75000"/>
                    <a:lumOff val="25000"/>
                  </a:prstClr>
                </a:solidFill>
                <a:latin typeface="思源黑体 CN Regular"/>
              </a:rPr>
              <a:t>t</a:t>
            </a:r>
            <a:r>
              <a:rPr lang="zh-CN" altLang="en-US" sz="1600" dirty="0">
                <a:solidFill>
                  <a:prstClr val="black">
                    <a:lumMod val="75000"/>
                    <a:lumOff val="25000"/>
                  </a:prstClr>
                </a:solidFill>
                <a:latin typeface="思源黑体 CN Regular"/>
              </a:rPr>
              <a:t>下的</a:t>
            </a:r>
            <a:r>
              <a:rPr lang="en-US" altLang="zh-CN" sz="1600" dirty="0">
                <a:solidFill>
                  <a:prstClr val="black">
                    <a:lumMod val="75000"/>
                    <a:lumOff val="25000"/>
                  </a:prstClr>
                </a:solidFill>
                <a:latin typeface="思源黑体 CN Regular"/>
              </a:rPr>
              <a:t>C2</a:t>
            </a:r>
            <a:r>
              <a:rPr lang="zh-CN" altLang="en-US" sz="1600" dirty="0">
                <a:solidFill>
                  <a:prstClr val="black">
                    <a:lumMod val="75000"/>
                    <a:lumOff val="25000"/>
                  </a:prstClr>
                </a:solidFill>
                <a:latin typeface="思源黑体 CN Regular"/>
              </a:rPr>
              <a:t>矩阵元进行线性拟合，可以得到接近</a:t>
            </a:r>
            <a:r>
              <a:rPr lang="en-US" altLang="zh-CN" sz="1600" dirty="0">
                <a:solidFill>
                  <a:prstClr val="black">
                    <a:lumMod val="75000"/>
                    <a:lumOff val="25000"/>
                  </a:prstClr>
                </a:solidFill>
                <a:latin typeface="思源黑体 CN Regular"/>
              </a:rPr>
              <a:t>0.1</a:t>
            </a:r>
            <a:r>
              <a:rPr lang="zh-CN" altLang="en-US" sz="1600" dirty="0">
                <a:solidFill>
                  <a:prstClr val="black">
                    <a:lumMod val="75000"/>
                    <a:lumOff val="25000"/>
                  </a:prstClr>
                </a:solidFill>
                <a:latin typeface="思源黑体 CN Regular"/>
              </a:rPr>
              <a:t>的斜率。除掉时间因子以后即得第一激发态能量与基态能量的差</a:t>
            </a:r>
            <a:r>
              <a:rPr lang="en-US" altLang="zh-CN" sz="1600" dirty="0">
                <a:solidFill>
                  <a:prstClr val="black">
                    <a:lumMod val="75000"/>
                    <a:lumOff val="25000"/>
                  </a:prstClr>
                </a:solidFill>
                <a:latin typeface="思源黑体 CN Regular"/>
              </a:rPr>
              <a:t>1hω</a:t>
            </a:r>
            <a:r>
              <a:rPr lang="zh-CN" altLang="en-US" sz="1600" dirty="0">
                <a:solidFill>
                  <a:prstClr val="black">
                    <a:lumMod val="75000"/>
                    <a:lumOff val="25000"/>
                  </a:prstClr>
                </a:solidFill>
                <a:latin typeface="思源黑体 CN Regular"/>
              </a:rPr>
              <a:t>。模拟误差仅有</a:t>
            </a:r>
            <a:r>
              <a:rPr lang="en-US" altLang="zh-CN" sz="1600" dirty="0">
                <a:solidFill>
                  <a:prstClr val="black">
                    <a:lumMod val="75000"/>
                    <a:lumOff val="25000"/>
                  </a:prstClr>
                </a:solidFill>
                <a:latin typeface="思源黑体 CN Regular"/>
              </a:rPr>
              <a:t>5‰</a:t>
            </a:r>
          </a:p>
        </p:txBody>
      </p:sp>
      <p:sp>
        <p:nvSpPr>
          <p:cNvPr id="7" name="文本框 6">
            <a:extLst>
              <a:ext uri="{FF2B5EF4-FFF2-40B4-BE49-F238E27FC236}">
                <a16:creationId xmlns:a16="http://schemas.microsoft.com/office/drawing/2014/main" id="{F5C95DA7-D05D-66D3-7681-76F94B95CD7E}"/>
              </a:ext>
            </a:extLst>
          </p:cNvPr>
          <p:cNvSpPr txBox="1"/>
          <p:nvPr/>
        </p:nvSpPr>
        <p:spPr>
          <a:xfrm>
            <a:off x="6534097" y="2652052"/>
            <a:ext cx="4626084" cy="369332"/>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势能估计输出结果</a:t>
            </a:r>
          </a:p>
        </p:txBody>
      </p:sp>
      <p:pic>
        <p:nvPicPr>
          <p:cNvPr id="3" name="图片 2">
            <a:extLst>
              <a:ext uri="{FF2B5EF4-FFF2-40B4-BE49-F238E27FC236}">
                <a16:creationId xmlns:a16="http://schemas.microsoft.com/office/drawing/2014/main" id="{8AE56F6D-101F-58EC-0340-AA92DA702F77}"/>
              </a:ext>
            </a:extLst>
          </p:cNvPr>
          <p:cNvPicPr>
            <a:picLocks noChangeAspect="1"/>
          </p:cNvPicPr>
          <p:nvPr/>
        </p:nvPicPr>
        <p:blipFill>
          <a:blip r:embed="rId3"/>
          <a:srcRect t="2527" r="21869"/>
          <a:stretch>
            <a:fillRect/>
          </a:stretch>
        </p:blipFill>
        <p:spPr>
          <a:xfrm>
            <a:off x="6309333" y="1647228"/>
            <a:ext cx="5473305" cy="797401"/>
          </a:xfrm>
          <a:prstGeom prst="rect">
            <a:avLst/>
          </a:prstGeom>
          <a:noFill/>
          <a:ln>
            <a:noFill/>
          </a:ln>
        </p:spPr>
      </p:pic>
      <p:pic>
        <p:nvPicPr>
          <p:cNvPr id="8" name="图片 7">
            <a:extLst>
              <a:ext uri="{FF2B5EF4-FFF2-40B4-BE49-F238E27FC236}">
                <a16:creationId xmlns:a16="http://schemas.microsoft.com/office/drawing/2014/main" id="{F7F9BC42-80C7-B4D1-CFFD-A318D094839F}"/>
              </a:ext>
            </a:extLst>
          </p:cNvPr>
          <p:cNvPicPr>
            <a:picLocks noChangeAspect="1"/>
          </p:cNvPicPr>
          <p:nvPr/>
        </p:nvPicPr>
        <p:blipFill>
          <a:blip r:embed="rId4"/>
          <a:stretch>
            <a:fillRect/>
          </a:stretch>
        </p:blipFill>
        <p:spPr>
          <a:xfrm>
            <a:off x="6217560" y="3238429"/>
            <a:ext cx="5565078" cy="1317676"/>
          </a:xfrm>
          <a:prstGeom prst="rect">
            <a:avLst/>
          </a:prstGeom>
          <a:noFill/>
          <a:ln>
            <a:noFill/>
          </a:ln>
        </p:spPr>
      </p:pic>
      <p:sp>
        <p:nvSpPr>
          <p:cNvPr id="9" name="文本框 8">
            <a:extLst>
              <a:ext uri="{FF2B5EF4-FFF2-40B4-BE49-F238E27FC236}">
                <a16:creationId xmlns:a16="http://schemas.microsoft.com/office/drawing/2014/main" id="{FEC44CC9-CE77-EE54-23E7-21EE385DEFB6}"/>
              </a:ext>
            </a:extLst>
          </p:cNvPr>
          <p:cNvSpPr txBox="1"/>
          <p:nvPr/>
        </p:nvSpPr>
        <p:spPr>
          <a:xfrm>
            <a:off x="6658941" y="4841440"/>
            <a:ext cx="4626084" cy="369332"/>
          </a:xfrm>
          <a:prstGeom prst="rect">
            <a:avLst/>
          </a:prstGeom>
          <a:noFill/>
        </p:spPr>
        <p:txBody>
          <a:bodyPr wrap="square">
            <a:spAutoFit/>
          </a:bodyPr>
          <a:lstStyle/>
          <a:p>
            <a:pPr algn="ctr"/>
            <a:r>
              <a:rPr lang="zh-CN" altLang="en-US" sz="1800" dirty="0">
                <a:solidFill>
                  <a:srgbClr val="060607"/>
                </a:solidFill>
                <a:latin typeface="-apple-system"/>
              </a:rPr>
              <a:t>第一激发态能量</a:t>
            </a:r>
            <a:r>
              <a:rPr lang="zh-CN" altLang="en-US" dirty="0">
                <a:latin typeface="Times New Roman" panose="02020603050405020304" pitchFamily="18" charset="0"/>
                <a:cs typeface="Times New Roman" panose="02020603050405020304" pitchFamily="18" charset="0"/>
              </a:rPr>
              <a:t>输出结果</a:t>
            </a:r>
          </a:p>
        </p:txBody>
      </p:sp>
    </p:spTree>
    <p:extLst>
      <p:ext uri="{BB962C8B-B14F-4D97-AF65-F5344CB8AC3E}">
        <p14:creationId xmlns:p14="http://schemas.microsoft.com/office/powerpoint/2010/main" val="3285912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36</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5359159"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归一化流计算谐振子模型</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步间关系</a:t>
            </a:r>
          </a:p>
        </p:txBody>
      </p:sp>
      <p:sp>
        <p:nvSpPr>
          <p:cNvPr id="4" name="矩形: 圆角 3">
            <a:extLst>
              <a:ext uri="{FF2B5EF4-FFF2-40B4-BE49-F238E27FC236}">
                <a16:creationId xmlns:a16="http://schemas.microsoft.com/office/drawing/2014/main" id="{9C341696-1028-4147-4F2C-2CE41A6483F8}"/>
              </a:ext>
            </a:extLst>
          </p:cNvPr>
          <p:cNvSpPr/>
          <p:nvPr/>
        </p:nvSpPr>
        <p:spPr>
          <a:xfrm>
            <a:off x="409362" y="1566853"/>
            <a:ext cx="5503430" cy="5022712"/>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6" name="文本框 5">
            <a:extLst>
              <a:ext uri="{FF2B5EF4-FFF2-40B4-BE49-F238E27FC236}">
                <a16:creationId xmlns:a16="http://schemas.microsoft.com/office/drawing/2014/main" id="{977300DC-5109-2DCD-6F86-C956DB8C7550}"/>
              </a:ext>
            </a:extLst>
          </p:cNvPr>
          <p:cNvSpPr txBox="1"/>
          <p:nvPr/>
        </p:nvSpPr>
        <p:spPr>
          <a:xfrm>
            <a:off x="579741" y="1809195"/>
            <a:ext cx="5155375" cy="4486677"/>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右图绘制了前四个时间步相互之间的关联。</a:t>
            </a:r>
            <a:endParaRPr lang="en-US" altLang="zh-CN" sz="1600" dirty="0">
              <a:solidFill>
                <a:prstClr val="black">
                  <a:lumMod val="75000"/>
                  <a:lumOff val="25000"/>
                </a:prstClr>
              </a:solidFill>
              <a:latin typeface="思源黑体 CN Regular"/>
            </a:endParaRP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可以看到经过训练的模型产生的两个时间步间有明显关联，构成了一条大致在斜率为</a:t>
            </a:r>
            <a:r>
              <a:rPr lang="en-US" altLang="zh-CN" sz="1600" dirty="0">
                <a:solidFill>
                  <a:prstClr val="black">
                    <a:lumMod val="75000"/>
                    <a:lumOff val="25000"/>
                  </a:prstClr>
                </a:solidFill>
                <a:latin typeface="思源黑体 CN Regular"/>
              </a:rPr>
              <a:t>1</a:t>
            </a:r>
            <a:r>
              <a:rPr lang="zh-CN" altLang="en-US" sz="1600" dirty="0">
                <a:solidFill>
                  <a:prstClr val="black">
                    <a:lumMod val="75000"/>
                    <a:lumOff val="25000"/>
                  </a:prstClr>
                </a:solidFill>
                <a:latin typeface="思源黑体 CN Regular"/>
              </a:rPr>
              <a:t>的直线上的频数分布。</a:t>
            </a:r>
            <a:endParaRPr lang="en-US" altLang="zh-CN" sz="1600" dirty="0">
              <a:solidFill>
                <a:prstClr val="black">
                  <a:lumMod val="75000"/>
                  <a:lumOff val="25000"/>
                </a:prstClr>
              </a:solidFill>
              <a:latin typeface="思源黑体 CN Regular"/>
            </a:endParaRPr>
          </a:p>
          <a:p>
            <a:pPr marL="7429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随着两个时间步的间隔增大，关联变得越来越不显著，形成的直线形状逐渐模糊。</a:t>
            </a:r>
            <a:endParaRPr lang="en-US" altLang="zh-CN" sz="1600" dirty="0">
              <a:solidFill>
                <a:prstClr val="black">
                  <a:lumMod val="75000"/>
                  <a:lumOff val="25000"/>
                </a:prstClr>
              </a:solidFill>
              <a:latin typeface="思源黑体 CN Regular"/>
            </a:endParaRPr>
          </a:p>
          <a:p>
            <a:pPr marL="2857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这是因为作用量倾向于尽可能的小，从而使得相邻两个时间步所处的空间位置需要尽可能的靠近，在完全重叠附近形成一定的涨落。</a:t>
            </a:r>
            <a:endParaRPr lang="en-US" altLang="zh-CN" sz="1600" dirty="0">
              <a:solidFill>
                <a:prstClr val="black">
                  <a:lumMod val="75000"/>
                  <a:lumOff val="25000"/>
                </a:prstClr>
              </a:solidFill>
              <a:latin typeface="思源黑体 CN Regular"/>
            </a:endParaRPr>
          </a:p>
          <a:p>
            <a:pPr marL="285750" lvl="1"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同时，因为不相邻的时间步之间没有会对作用量产生直接影响的相互作用，因此距离的步数越多关联就越不显著</a:t>
            </a:r>
            <a:endParaRPr lang="en-US" altLang="zh-CN" sz="1600" dirty="0">
              <a:solidFill>
                <a:prstClr val="black">
                  <a:lumMod val="75000"/>
                  <a:lumOff val="25000"/>
                </a:prstClr>
              </a:solidFill>
              <a:latin typeface="思源黑体 CN Regular"/>
            </a:endParaRPr>
          </a:p>
        </p:txBody>
      </p:sp>
      <p:sp>
        <p:nvSpPr>
          <p:cNvPr id="9" name="文本框 8">
            <a:extLst>
              <a:ext uri="{FF2B5EF4-FFF2-40B4-BE49-F238E27FC236}">
                <a16:creationId xmlns:a16="http://schemas.microsoft.com/office/drawing/2014/main" id="{FEC44CC9-CE77-EE54-23E7-21EE385DEFB6}"/>
              </a:ext>
            </a:extLst>
          </p:cNvPr>
          <p:cNvSpPr txBox="1"/>
          <p:nvPr/>
        </p:nvSpPr>
        <p:spPr>
          <a:xfrm>
            <a:off x="6658941" y="5368134"/>
            <a:ext cx="4626084" cy="369332"/>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不同时间步所处位置频数图</a:t>
            </a:r>
          </a:p>
        </p:txBody>
      </p:sp>
      <p:pic>
        <p:nvPicPr>
          <p:cNvPr id="5" name="内容占位符 3">
            <a:extLst>
              <a:ext uri="{FF2B5EF4-FFF2-40B4-BE49-F238E27FC236}">
                <a16:creationId xmlns:a16="http://schemas.microsoft.com/office/drawing/2014/main" id="{E68E1C9F-645E-BC0D-302C-26B66E1A191A}"/>
              </a:ext>
            </a:extLst>
          </p:cNvPr>
          <p:cNvPicPr>
            <a:picLocks noChangeAspect="1"/>
          </p:cNvPicPr>
          <p:nvPr/>
        </p:nvPicPr>
        <p:blipFill>
          <a:blip r:embed="rId3"/>
          <a:srcRect t="35727" r="-219"/>
          <a:stretch>
            <a:fillRect/>
          </a:stretch>
        </p:blipFill>
        <p:spPr>
          <a:xfrm>
            <a:off x="6471749" y="828840"/>
            <a:ext cx="5243434" cy="4261362"/>
          </a:xfrm>
          <a:prstGeom prst="rect">
            <a:avLst/>
          </a:prstGeom>
          <a:noFill/>
          <a:ln>
            <a:noFill/>
          </a:ln>
        </p:spPr>
      </p:pic>
    </p:spTree>
    <p:extLst>
      <p:ext uri="{BB962C8B-B14F-4D97-AF65-F5344CB8AC3E}">
        <p14:creationId xmlns:p14="http://schemas.microsoft.com/office/powerpoint/2010/main" val="988517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37</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5558638"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归一化流计算谐振子模型</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概率密度</a:t>
            </a:r>
          </a:p>
        </p:txBody>
      </p:sp>
      <p:sp>
        <p:nvSpPr>
          <p:cNvPr id="4" name="矩形: 圆角 3">
            <a:extLst>
              <a:ext uri="{FF2B5EF4-FFF2-40B4-BE49-F238E27FC236}">
                <a16:creationId xmlns:a16="http://schemas.microsoft.com/office/drawing/2014/main" id="{9C341696-1028-4147-4F2C-2CE41A6483F8}"/>
              </a:ext>
            </a:extLst>
          </p:cNvPr>
          <p:cNvSpPr/>
          <p:nvPr/>
        </p:nvSpPr>
        <p:spPr>
          <a:xfrm>
            <a:off x="409362" y="1566853"/>
            <a:ext cx="5503430" cy="5022712"/>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6" name="文本框 5">
            <a:extLst>
              <a:ext uri="{FF2B5EF4-FFF2-40B4-BE49-F238E27FC236}">
                <a16:creationId xmlns:a16="http://schemas.microsoft.com/office/drawing/2014/main" id="{977300DC-5109-2DCD-6F86-C956DB8C7550}"/>
              </a:ext>
            </a:extLst>
          </p:cNvPr>
          <p:cNvSpPr txBox="1"/>
          <p:nvPr/>
        </p:nvSpPr>
        <p:spPr>
          <a:xfrm>
            <a:off x="579741" y="1809195"/>
            <a:ext cx="5155375" cy="416293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可以</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给出样本在模型中的概率密度的能力</a:t>
            </a:r>
            <a:r>
              <a:rPr lang="zh-CN" altLang="en-US"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742950" lvl="1" indent="-285750">
              <a:lnSpc>
                <a:spcPct val="150000"/>
              </a:lnSpc>
              <a:buFont typeface="Wingdings" panose="05000000000000000000" pitchFamily="2" charset="2"/>
              <a:buChar char="l"/>
              <a:defRPr/>
            </a:pPr>
            <a:r>
              <a:rPr lang="zh-CN" altLang="zh-CN" dirty="0">
                <a:effectLst/>
                <a:latin typeface="宋体" panose="02010600030101010101" pitchFamily="2" charset="-122"/>
                <a:ea typeface="宋体" panose="02010600030101010101" pitchFamily="2" charset="-122"/>
                <a:cs typeface="宋体" panose="02010600030101010101" pitchFamily="2" charset="-122"/>
              </a:rPr>
              <a:t>这可以通过在前向传播的时候实时计算每次变换行列式的对数并持续将其累加到初始的简单概率分布上来实现。这也使得我们可以通过直接比较样本在模型和真实分布中产生的概率密度来评估模型。图</a:t>
            </a:r>
            <a:r>
              <a:rPr lang="en-US" altLang="zh-CN" dirty="0">
                <a:effectLst/>
                <a:latin typeface="宋体" panose="02010600030101010101" pitchFamily="2" charset="-122"/>
                <a:ea typeface="宋体" panose="02010600030101010101" pitchFamily="2" charset="-122"/>
                <a:cs typeface="宋体" panose="02010600030101010101" pitchFamily="2" charset="-122"/>
              </a:rPr>
              <a:t>6</a:t>
            </a:r>
            <a:r>
              <a:rPr lang="zh-CN" altLang="zh-CN" dirty="0">
                <a:effectLst/>
                <a:latin typeface="宋体" panose="02010600030101010101" pitchFamily="2" charset="-122"/>
                <a:ea typeface="宋体" panose="02010600030101010101" pitchFamily="2" charset="-122"/>
                <a:cs typeface="宋体" panose="02010600030101010101" pitchFamily="2" charset="-122"/>
              </a:rPr>
              <a:t>和图</a:t>
            </a:r>
            <a:r>
              <a:rPr lang="en-US" altLang="zh-CN" dirty="0">
                <a:effectLst/>
                <a:latin typeface="宋体" panose="02010600030101010101" pitchFamily="2" charset="-122"/>
                <a:ea typeface="宋体" panose="02010600030101010101" pitchFamily="2" charset="-122"/>
                <a:cs typeface="宋体" panose="02010600030101010101" pitchFamily="2" charset="-122"/>
              </a:rPr>
              <a:t>7</a:t>
            </a:r>
            <a:r>
              <a:rPr lang="zh-CN" altLang="zh-CN" dirty="0">
                <a:effectLst/>
                <a:latin typeface="宋体" panose="02010600030101010101" pitchFamily="2" charset="-122"/>
                <a:ea typeface="宋体" panose="02010600030101010101" pitchFamily="2" charset="-122"/>
                <a:cs typeface="宋体" panose="02010600030101010101" pitchFamily="2" charset="-122"/>
              </a:rPr>
              <a:t>绘制了</a:t>
            </a:r>
            <a:r>
              <a:rPr lang="en-US" altLang="zh-CN" dirty="0">
                <a:effectLst/>
                <a:latin typeface="宋体" panose="02010600030101010101" pitchFamily="2" charset="-122"/>
                <a:ea typeface="宋体" panose="02010600030101010101" pitchFamily="2" charset="-122"/>
                <a:cs typeface="宋体" panose="02010600030101010101" pitchFamily="2" charset="-122"/>
              </a:rPr>
              <a:t>10000</a:t>
            </a:r>
            <a:r>
              <a:rPr lang="zh-CN" altLang="zh-CN" dirty="0">
                <a:effectLst/>
                <a:latin typeface="宋体" panose="02010600030101010101" pitchFamily="2" charset="-122"/>
                <a:ea typeface="宋体" panose="02010600030101010101" pitchFamily="2" charset="-122"/>
                <a:cs typeface="宋体" panose="02010600030101010101" pitchFamily="2" charset="-122"/>
              </a:rPr>
              <a:t>个样本的模型概率密度的对数和实际概率密度的对数，也就是作用量。并给出了其线性拟合的结果。</a:t>
            </a:r>
            <a:endParaRPr lang="zh-CN" altLang="zh-CN" dirty="0">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defRPr/>
            </a:pPr>
            <a:endParaRPr lang="en-US" altLang="zh-CN" sz="1600" dirty="0">
              <a:solidFill>
                <a:prstClr val="black">
                  <a:lumMod val="75000"/>
                  <a:lumOff val="25000"/>
                </a:prstClr>
              </a:solidFill>
              <a:latin typeface="思源黑体 CN Regular"/>
            </a:endParaRPr>
          </a:p>
        </p:txBody>
      </p:sp>
      <p:pic>
        <p:nvPicPr>
          <p:cNvPr id="3" name="图片 2">
            <a:extLst>
              <a:ext uri="{FF2B5EF4-FFF2-40B4-BE49-F238E27FC236}">
                <a16:creationId xmlns:a16="http://schemas.microsoft.com/office/drawing/2014/main" id="{2A9606E8-BB15-AE4C-C3BF-B45D0DBBAA8A}"/>
              </a:ext>
            </a:extLst>
          </p:cNvPr>
          <p:cNvPicPr>
            <a:picLocks noChangeAspect="1"/>
          </p:cNvPicPr>
          <p:nvPr/>
        </p:nvPicPr>
        <p:blipFill>
          <a:blip r:embed="rId3"/>
          <a:srcRect l="1615" r="23236"/>
          <a:stretch>
            <a:fillRect/>
          </a:stretch>
        </p:blipFill>
        <p:spPr>
          <a:xfrm>
            <a:off x="6658941" y="251650"/>
            <a:ext cx="4878665" cy="3937704"/>
          </a:xfrm>
          <a:prstGeom prst="rect">
            <a:avLst/>
          </a:prstGeom>
          <a:noFill/>
          <a:ln>
            <a:noFill/>
          </a:ln>
        </p:spPr>
      </p:pic>
      <p:sp>
        <p:nvSpPr>
          <p:cNvPr id="7" name="文本框 6">
            <a:extLst>
              <a:ext uri="{FF2B5EF4-FFF2-40B4-BE49-F238E27FC236}">
                <a16:creationId xmlns:a16="http://schemas.microsoft.com/office/drawing/2014/main" id="{6D9695D2-CBDE-CAE4-F0AD-9E4D9DDC3D5A}"/>
              </a:ext>
            </a:extLst>
          </p:cNvPr>
          <p:cNvSpPr txBox="1"/>
          <p:nvPr/>
        </p:nvSpPr>
        <p:spPr>
          <a:xfrm>
            <a:off x="6785231" y="4580952"/>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模型概率密度与真实概率密度比较</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DE4F40D9-3E41-D4E9-5F7E-DFB908F55C17}"/>
              </a:ext>
            </a:extLst>
          </p:cNvPr>
          <p:cNvPicPr>
            <a:picLocks noChangeAspect="1"/>
          </p:cNvPicPr>
          <p:nvPr/>
        </p:nvPicPr>
        <p:blipFill>
          <a:blip r:embed="rId4"/>
          <a:srcRect r="6445" b="-27286"/>
          <a:stretch>
            <a:fillRect/>
          </a:stretch>
        </p:blipFill>
        <p:spPr>
          <a:xfrm>
            <a:off x="6297787" y="4950284"/>
            <a:ext cx="5348391" cy="903999"/>
          </a:xfrm>
          <a:prstGeom prst="rect">
            <a:avLst/>
          </a:prstGeom>
          <a:noFill/>
          <a:ln>
            <a:noFill/>
          </a:ln>
        </p:spPr>
      </p:pic>
      <p:sp>
        <p:nvSpPr>
          <p:cNvPr id="12" name="文本框 11">
            <a:extLst>
              <a:ext uri="{FF2B5EF4-FFF2-40B4-BE49-F238E27FC236}">
                <a16:creationId xmlns:a16="http://schemas.microsoft.com/office/drawing/2014/main" id="{0C9E5B68-7244-FFF8-4796-4CE78503E22E}"/>
              </a:ext>
            </a:extLst>
          </p:cNvPr>
          <p:cNvSpPr txBox="1"/>
          <p:nvPr/>
        </p:nvSpPr>
        <p:spPr>
          <a:xfrm>
            <a:off x="6785231" y="5751213"/>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模型概率密度与真实概率密度拟合结果</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8479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38</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6247031"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谐振子模型下机器学习与</a:t>
            </a:r>
            <a:r>
              <a:rPr lang="en-US" altLang="zh-CN" sz="2400" dirty="0">
                <a:solidFill>
                  <a:srgbClr val="5D88A8"/>
                </a:solidFill>
                <a:latin typeface="思源宋体 CN Heavy"/>
                <a:ea typeface="思源宋体 CN Heavy"/>
              </a:rPr>
              <a:t>Metropolis</a:t>
            </a:r>
            <a:r>
              <a:rPr lang="zh-CN" altLang="en-US" sz="2400" dirty="0">
                <a:solidFill>
                  <a:srgbClr val="5D88A8"/>
                </a:solidFill>
                <a:latin typeface="思源宋体 CN Heavy"/>
                <a:ea typeface="思源宋体 CN Heavy"/>
              </a:rPr>
              <a:t>算法比对</a:t>
            </a:r>
          </a:p>
        </p:txBody>
      </p:sp>
      <p:pic>
        <p:nvPicPr>
          <p:cNvPr id="4" name="图片 3">
            <a:extLst>
              <a:ext uri="{FF2B5EF4-FFF2-40B4-BE49-F238E27FC236}">
                <a16:creationId xmlns:a16="http://schemas.microsoft.com/office/drawing/2014/main" id="{B140A493-B408-64FF-0AA1-76D7D1FA8934}"/>
              </a:ext>
            </a:extLst>
          </p:cNvPr>
          <p:cNvPicPr>
            <a:picLocks noChangeAspect="1"/>
          </p:cNvPicPr>
          <p:nvPr/>
        </p:nvPicPr>
        <p:blipFill>
          <a:blip r:embed="rId3"/>
          <a:stretch>
            <a:fillRect/>
          </a:stretch>
        </p:blipFill>
        <p:spPr>
          <a:xfrm>
            <a:off x="6939227" y="236502"/>
            <a:ext cx="5044917" cy="3036500"/>
          </a:xfrm>
          <a:prstGeom prst="rect">
            <a:avLst/>
          </a:prstGeom>
          <a:noFill/>
          <a:ln>
            <a:noFill/>
          </a:ln>
        </p:spPr>
      </p:pic>
      <p:pic>
        <p:nvPicPr>
          <p:cNvPr id="6" name="图片 5">
            <a:extLst>
              <a:ext uri="{FF2B5EF4-FFF2-40B4-BE49-F238E27FC236}">
                <a16:creationId xmlns:a16="http://schemas.microsoft.com/office/drawing/2014/main" id="{53EFE6AB-35FE-FBEC-F716-251CF1F66F5B}"/>
              </a:ext>
            </a:extLst>
          </p:cNvPr>
          <p:cNvPicPr>
            <a:picLocks noChangeAspect="1"/>
          </p:cNvPicPr>
          <p:nvPr/>
        </p:nvPicPr>
        <p:blipFill>
          <a:blip r:embed="rId4"/>
          <a:srcRect r="19980" b="-2333"/>
          <a:stretch>
            <a:fillRect/>
          </a:stretch>
        </p:blipFill>
        <p:spPr>
          <a:xfrm>
            <a:off x="7295874" y="3534186"/>
            <a:ext cx="4688270" cy="1418204"/>
          </a:xfrm>
          <a:prstGeom prst="rect">
            <a:avLst/>
          </a:prstGeom>
          <a:noFill/>
          <a:ln>
            <a:noFill/>
          </a:ln>
        </p:spPr>
      </p:pic>
      <p:sp>
        <p:nvSpPr>
          <p:cNvPr id="7" name="矩形: 圆角 6">
            <a:extLst>
              <a:ext uri="{FF2B5EF4-FFF2-40B4-BE49-F238E27FC236}">
                <a16:creationId xmlns:a16="http://schemas.microsoft.com/office/drawing/2014/main" id="{B78B17BA-A327-2932-2BFB-70B94241756A}"/>
              </a:ext>
            </a:extLst>
          </p:cNvPr>
          <p:cNvSpPr/>
          <p:nvPr/>
        </p:nvSpPr>
        <p:spPr>
          <a:xfrm>
            <a:off x="409362" y="2057461"/>
            <a:ext cx="6562512" cy="3406993"/>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8" name="文本框 7">
            <a:extLst>
              <a:ext uri="{FF2B5EF4-FFF2-40B4-BE49-F238E27FC236}">
                <a16:creationId xmlns:a16="http://schemas.microsoft.com/office/drawing/2014/main" id="{3592A066-F427-E109-15F4-F8EA2943D5B2}"/>
              </a:ext>
            </a:extLst>
          </p:cNvPr>
          <p:cNvSpPr txBox="1"/>
          <p:nvPr/>
        </p:nvSpPr>
        <p:spPr>
          <a:xfrm>
            <a:off x="609003" y="2263462"/>
            <a:ext cx="6163230" cy="2270686"/>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en-US" altLang="zh-CN" sz="1600" dirty="0">
                <a:solidFill>
                  <a:prstClr val="black">
                    <a:lumMod val="75000"/>
                    <a:lumOff val="25000"/>
                  </a:prstClr>
                </a:solidFill>
                <a:latin typeface="思源黑体 CN Regular"/>
              </a:rPr>
              <a:t>Metropolis</a:t>
            </a:r>
            <a:r>
              <a:rPr lang="zh-CN" altLang="en-US" sz="1600" dirty="0">
                <a:solidFill>
                  <a:prstClr val="black">
                    <a:lumMod val="75000"/>
                    <a:lumOff val="25000"/>
                  </a:prstClr>
                </a:solidFill>
                <a:latin typeface="思源黑体 CN Regular"/>
              </a:rPr>
              <a:t>算法是一种蒙特卡洛采样技术，</a:t>
            </a:r>
            <a:r>
              <a:rPr lang="zh-CN" altLang="en-US" sz="1600" b="0" i="0" dirty="0">
                <a:solidFill>
                  <a:srgbClr val="060607"/>
                </a:solidFill>
                <a:effectLst/>
                <a:latin typeface="-apple-system"/>
              </a:rPr>
              <a:t>通过构建一个马尔可夫链，使得链的平稳分布与想要采样的分布相同。可用于我们的格点计算。</a:t>
            </a:r>
            <a:endParaRPr lang="en-US" altLang="zh-CN" sz="1600" b="0" i="0" dirty="0">
              <a:solidFill>
                <a:srgbClr val="060607"/>
              </a:solidFill>
              <a:effectLst/>
              <a:latin typeface="-apple-system"/>
            </a:endParaRPr>
          </a:p>
          <a:p>
            <a:pPr marL="285750" indent="-285750">
              <a:lnSpc>
                <a:spcPct val="150000"/>
              </a:lnSpc>
              <a:buFont typeface="Wingdings" panose="05000000000000000000" pitchFamily="2" charset="2"/>
              <a:buChar char="l"/>
              <a:defRPr/>
            </a:pPr>
            <a:r>
              <a:rPr lang="zh-CN" altLang="en-US" sz="1600" dirty="0">
                <a:solidFill>
                  <a:srgbClr val="060607"/>
                </a:solidFill>
                <a:latin typeface="-apple-system"/>
              </a:rPr>
              <a:t>我们利用</a:t>
            </a:r>
            <a:r>
              <a:rPr lang="en-US" altLang="zh-CN" sz="1600" dirty="0">
                <a:solidFill>
                  <a:srgbClr val="060607"/>
                </a:solidFill>
                <a:latin typeface="-apple-system"/>
              </a:rPr>
              <a:t>time</a:t>
            </a:r>
            <a:r>
              <a:rPr lang="zh-CN" altLang="en-US" sz="1600" dirty="0">
                <a:solidFill>
                  <a:srgbClr val="060607"/>
                </a:solidFill>
                <a:latin typeface="-apple-system"/>
              </a:rPr>
              <a:t>模块对二者的运行时间进行比较。结果显示蒙特卡罗生成</a:t>
            </a:r>
            <a:r>
              <a:rPr lang="en-US" altLang="zh-CN" sz="1600" dirty="0">
                <a:solidFill>
                  <a:srgbClr val="060607"/>
                </a:solidFill>
                <a:latin typeface="-apple-system"/>
              </a:rPr>
              <a:t>2000</a:t>
            </a:r>
            <a:r>
              <a:rPr lang="zh-CN" altLang="en-US" sz="1600" dirty="0">
                <a:solidFill>
                  <a:srgbClr val="060607"/>
                </a:solidFill>
                <a:latin typeface="-apple-system"/>
              </a:rPr>
              <a:t>条路径需要</a:t>
            </a:r>
            <a:r>
              <a:rPr lang="en-US" altLang="zh-CN" sz="1600" dirty="0">
                <a:solidFill>
                  <a:srgbClr val="060607"/>
                </a:solidFill>
                <a:latin typeface="-apple-system"/>
              </a:rPr>
              <a:t>102</a:t>
            </a:r>
            <a:r>
              <a:rPr lang="zh-CN" altLang="en-US" sz="1600" dirty="0">
                <a:solidFill>
                  <a:srgbClr val="060607"/>
                </a:solidFill>
                <a:latin typeface="-apple-system"/>
              </a:rPr>
              <a:t>秒，机器学习生成一万条路径仅需</a:t>
            </a:r>
            <a:r>
              <a:rPr lang="en-US" altLang="zh-CN" sz="1600" dirty="0">
                <a:solidFill>
                  <a:srgbClr val="060607"/>
                </a:solidFill>
                <a:latin typeface="-apple-system"/>
              </a:rPr>
              <a:t>0.5</a:t>
            </a:r>
            <a:r>
              <a:rPr lang="zh-CN" altLang="en-US" sz="1600" dirty="0">
                <a:solidFill>
                  <a:srgbClr val="060607"/>
                </a:solidFill>
                <a:latin typeface="-apple-system"/>
              </a:rPr>
              <a:t>秒，实现了</a:t>
            </a:r>
            <a:r>
              <a:rPr lang="en-US" altLang="zh-CN" sz="1600" dirty="0">
                <a:solidFill>
                  <a:srgbClr val="060607"/>
                </a:solidFill>
                <a:latin typeface="-apple-system"/>
              </a:rPr>
              <a:t>1000</a:t>
            </a:r>
            <a:r>
              <a:rPr lang="zh-CN" altLang="en-US" sz="1600" dirty="0">
                <a:solidFill>
                  <a:srgbClr val="060607"/>
                </a:solidFill>
                <a:latin typeface="-apple-system"/>
              </a:rPr>
              <a:t>倍以上的加速。</a:t>
            </a:r>
            <a:endParaRPr lang="en-US" altLang="zh-CN" sz="1600" dirty="0">
              <a:solidFill>
                <a:prstClr val="black">
                  <a:lumMod val="75000"/>
                  <a:lumOff val="25000"/>
                </a:prstClr>
              </a:solidFill>
              <a:latin typeface="思源黑体 CN Regular"/>
            </a:endParaRPr>
          </a:p>
        </p:txBody>
      </p:sp>
    </p:spTree>
    <p:extLst>
      <p:ext uri="{BB962C8B-B14F-4D97-AF65-F5344CB8AC3E}">
        <p14:creationId xmlns:p14="http://schemas.microsoft.com/office/powerpoint/2010/main" val="220414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621656B-2D23-8CDD-DC66-37D4C9FB01B7}"/>
              </a:ext>
            </a:extLst>
          </p:cNvPr>
          <p:cNvPicPr>
            <a:picLocks noChangeAspect="1"/>
          </p:cNvPicPr>
          <p:nvPr/>
        </p:nvPicPr>
        <p:blipFill>
          <a:blip r:embed="rId3"/>
          <a:stretch>
            <a:fillRect/>
          </a:stretch>
        </p:blipFill>
        <p:spPr>
          <a:xfrm>
            <a:off x="8281645" y="3219149"/>
            <a:ext cx="3258000" cy="3258000"/>
          </a:xfrm>
          <a:prstGeom prst="rect">
            <a:avLst/>
          </a:prstGeom>
          <a:noFill/>
          <a:ln>
            <a:noFill/>
          </a:ln>
        </p:spPr>
      </p:pic>
      <p:pic>
        <p:nvPicPr>
          <p:cNvPr id="11" name="图片 10">
            <a:extLst>
              <a:ext uri="{FF2B5EF4-FFF2-40B4-BE49-F238E27FC236}">
                <a16:creationId xmlns:a16="http://schemas.microsoft.com/office/drawing/2014/main" id="{1A0705DE-9080-E079-E31D-C14EBCD2C2ED}"/>
              </a:ext>
            </a:extLst>
          </p:cNvPr>
          <p:cNvPicPr>
            <a:picLocks noChangeAspect="1"/>
          </p:cNvPicPr>
          <p:nvPr/>
        </p:nvPicPr>
        <p:blipFill>
          <a:blip r:embed="rId4"/>
          <a:stretch>
            <a:fillRect/>
          </a:stretch>
        </p:blipFill>
        <p:spPr>
          <a:xfrm>
            <a:off x="7435723" y="3073849"/>
            <a:ext cx="4400271" cy="355151"/>
          </a:xfrm>
          <a:prstGeom prst="rect">
            <a:avLst/>
          </a:prstGeom>
        </p:spPr>
      </p:pic>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39</a:t>
            </a:fld>
            <a:endParaRPr lang="zh-CN" altLang="en-US" sz="3600" dirty="0">
              <a:solidFill>
                <a:schemeClr val="bg1"/>
              </a:solidFill>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B57E9BA-2363-E8D4-F2D0-035908C86801}"/>
                  </a:ext>
                </a:extLst>
              </p:cNvPr>
              <p:cNvSpPr/>
              <p:nvPr/>
            </p:nvSpPr>
            <p:spPr>
              <a:xfrm>
                <a:off x="409362" y="268435"/>
                <a:ext cx="3295261"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归一化流计算</a:t>
                </a:r>
                <a14:m>
                  <m:oMath xmlns:m="http://schemas.openxmlformats.org/officeDocument/2006/math">
                    <m:sSub>
                      <m:sSubPr>
                        <m:ctrlPr>
                          <a:rPr lang="en-US" altLang="zh-CN" sz="2400" i="1" smtClean="0">
                            <a:solidFill>
                              <a:srgbClr val="5D88A8"/>
                            </a:solidFill>
                            <a:latin typeface="Cambria Math" panose="02040503050406030204" pitchFamily="18" charset="0"/>
                          </a:rPr>
                        </m:ctrlPr>
                      </m:sSubPr>
                      <m:e>
                        <m:r>
                          <a:rPr lang="zh-CN" altLang="en-US" sz="2400" i="1" smtClean="0">
                            <a:solidFill>
                              <a:srgbClr val="5D88A8"/>
                            </a:solidFill>
                            <a:latin typeface="Cambria Math" panose="02040503050406030204" pitchFamily="18" charset="0"/>
                          </a:rPr>
                          <m:t>𝜙</m:t>
                        </m:r>
                      </m:e>
                      <m:sub>
                        <m:r>
                          <a:rPr lang="en-US" altLang="zh-CN" sz="2400" b="0" i="1" smtClean="0">
                            <a:solidFill>
                              <a:srgbClr val="5D88A8"/>
                            </a:solidFill>
                            <a:latin typeface="Cambria Math" panose="02040503050406030204" pitchFamily="18" charset="0"/>
                          </a:rPr>
                          <m:t>4</m:t>
                        </m:r>
                      </m:sub>
                    </m:sSub>
                  </m:oMath>
                </a14:m>
                <a:r>
                  <a:rPr lang="zh-CN" altLang="en-US" sz="2400" dirty="0">
                    <a:solidFill>
                      <a:srgbClr val="5D88A8"/>
                    </a:solidFill>
                    <a:latin typeface="思源宋体 CN Heavy"/>
                    <a:ea typeface="思源宋体 CN Heavy"/>
                  </a:rPr>
                  <a:t>标量场</a:t>
                </a:r>
              </a:p>
            </p:txBody>
          </p:sp>
        </mc:Choice>
        <mc:Fallback xmlns="">
          <p:sp>
            <p:nvSpPr>
              <p:cNvPr id="10" name="矩形 9">
                <a:extLst>
                  <a:ext uri="{FF2B5EF4-FFF2-40B4-BE49-F238E27FC236}">
                    <a16:creationId xmlns:a16="http://schemas.microsoft.com/office/drawing/2014/main" id="{9B57E9BA-2363-E8D4-F2D0-035908C86801}"/>
                  </a:ext>
                </a:extLst>
              </p:cNvPr>
              <p:cNvSpPr>
                <a:spLocks noRot="1" noChangeAspect="1" noMove="1" noResize="1" noEditPoints="1" noAdjustHandles="1" noChangeArrowheads="1" noChangeShapeType="1" noTextEdit="1"/>
              </p:cNvSpPr>
              <p:nvPr/>
            </p:nvSpPr>
            <p:spPr>
              <a:xfrm>
                <a:off x="409362" y="268435"/>
                <a:ext cx="3295261" cy="1210588"/>
              </a:xfrm>
              <a:prstGeom prst="rect">
                <a:avLst/>
              </a:prstGeom>
              <a:blipFill>
                <a:blip r:embed="rId5"/>
                <a:stretch>
                  <a:fillRect l="-5545" t="-1508" r="-1848" b="-1005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17A01A2-A75E-8005-8E95-CFF51A1031DF}"/>
              </a:ext>
            </a:extLst>
          </p:cNvPr>
          <p:cNvPicPr>
            <a:picLocks/>
          </p:cNvPicPr>
          <p:nvPr/>
        </p:nvPicPr>
        <p:blipFill>
          <a:blip r:embed="rId6"/>
          <a:srcRect l="6802" t="10812" r="9027" b="5476"/>
          <a:stretch>
            <a:fillRect/>
          </a:stretch>
        </p:blipFill>
        <p:spPr>
          <a:xfrm>
            <a:off x="4468684" y="77871"/>
            <a:ext cx="3029395" cy="2873779"/>
          </a:xfrm>
          <a:prstGeom prst="rect">
            <a:avLst/>
          </a:prstGeom>
          <a:noFill/>
          <a:ln>
            <a:noFill/>
          </a:ln>
        </p:spPr>
      </p:pic>
      <p:pic>
        <p:nvPicPr>
          <p:cNvPr id="6" name="内容占位符 3">
            <a:extLst>
              <a:ext uri="{FF2B5EF4-FFF2-40B4-BE49-F238E27FC236}">
                <a16:creationId xmlns:a16="http://schemas.microsoft.com/office/drawing/2014/main" id="{EA8454DA-602C-960F-7FA3-38CAC7CE409F}"/>
              </a:ext>
            </a:extLst>
          </p:cNvPr>
          <p:cNvPicPr>
            <a:picLocks/>
          </p:cNvPicPr>
          <p:nvPr/>
        </p:nvPicPr>
        <p:blipFill>
          <a:blip r:embed="rId7"/>
          <a:srcRect l="6697" t="11131" r="8858" b="5655"/>
          <a:stretch>
            <a:fillRect/>
          </a:stretch>
        </p:blipFill>
        <p:spPr>
          <a:xfrm>
            <a:off x="8487379" y="251650"/>
            <a:ext cx="2700000" cy="2700000"/>
          </a:xfrm>
          <a:prstGeom prst="rect">
            <a:avLst/>
          </a:prstGeom>
          <a:noFill/>
          <a:ln>
            <a:noFill/>
          </a:ln>
        </p:spPr>
      </p:pic>
      <p:pic>
        <p:nvPicPr>
          <p:cNvPr id="7" name="图片 6">
            <a:extLst>
              <a:ext uri="{FF2B5EF4-FFF2-40B4-BE49-F238E27FC236}">
                <a16:creationId xmlns:a16="http://schemas.microsoft.com/office/drawing/2014/main" id="{1A4C76B3-1258-3722-536E-EEE092410FD8}"/>
              </a:ext>
            </a:extLst>
          </p:cNvPr>
          <p:cNvPicPr>
            <a:picLocks noChangeAspect="1"/>
          </p:cNvPicPr>
          <p:nvPr/>
        </p:nvPicPr>
        <p:blipFill>
          <a:blip r:embed="rId8"/>
          <a:srcRect l="5386" t="11897" r="9633" b="5902"/>
          <a:stretch>
            <a:fillRect/>
          </a:stretch>
        </p:blipFill>
        <p:spPr>
          <a:xfrm>
            <a:off x="4348774" y="3453689"/>
            <a:ext cx="3841275" cy="2788920"/>
          </a:xfrm>
          <a:prstGeom prst="rect">
            <a:avLst/>
          </a:prstGeom>
          <a:noFill/>
          <a:ln>
            <a:noFill/>
          </a:ln>
        </p:spPr>
      </p:pic>
      <p:sp>
        <p:nvSpPr>
          <p:cNvPr id="12" name="文本框 11">
            <a:extLst>
              <a:ext uri="{FF2B5EF4-FFF2-40B4-BE49-F238E27FC236}">
                <a16:creationId xmlns:a16="http://schemas.microsoft.com/office/drawing/2014/main" id="{12428239-72E7-D1E5-AC23-A3E3196DE1CA}"/>
              </a:ext>
            </a:extLst>
          </p:cNvPr>
          <p:cNvSpPr txBox="1"/>
          <p:nvPr/>
        </p:nvSpPr>
        <p:spPr>
          <a:xfrm>
            <a:off x="7498080" y="6363920"/>
            <a:ext cx="4626084" cy="369332"/>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不同时间步所处位置频数图</a:t>
            </a:r>
          </a:p>
        </p:txBody>
      </p:sp>
      <p:sp>
        <p:nvSpPr>
          <p:cNvPr id="13" name="文本框 12">
            <a:extLst>
              <a:ext uri="{FF2B5EF4-FFF2-40B4-BE49-F238E27FC236}">
                <a16:creationId xmlns:a16="http://schemas.microsoft.com/office/drawing/2014/main" id="{C588D350-F59F-1FDD-7CEC-9872A78F7342}"/>
              </a:ext>
            </a:extLst>
          </p:cNvPr>
          <p:cNvSpPr txBox="1"/>
          <p:nvPr/>
        </p:nvSpPr>
        <p:spPr>
          <a:xfrm>
            <a:off x="3688126" y="2914187"/>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损失函数曲线</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08EC05D8-1BBD-A293-2983-6AC75A272035}"/>
              </a:ext>
            </a:extLst>
          </p:cNvPr>
          <p:cNvSpPr txBox="1"/>
          <p:nvPr/>
        </p:nvSpPr>
        <p:spPr>
          <a:xfrm>
            <a:off x="3880693" y="6372297"/>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作用量频数分布直方图</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89C6800E-588B-01F0-BC1B-2144E4465631}"/>
              </a:ext>
            </a:extLst>
          </p:cNvPr>
          <p:cNvSpPr txBox="1"/>
          <p:nvPr/>
        </p:nvSpPr>
        <p:spPr>
          <a:xfrm>
            <a:off x="7498080" y="2932919"/>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模型概率密度与真实概率密度比较</a:t>
            </a:r>
            <a:endParaRPr lang="zh-CN" altLang="en-US" dirty="0">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C842FF9F-D9BD-AEB2-0667-04AC05D97254}"/>
              </a:ext>
            </a:extLst>
          </p:cNvPr>
          <p:cNvSpPr/>
          <p:nvPr/>
        </p:nvSpPr>
        <p:spPr>
          <a:xfrm>
            <a:off x="395400" y="2616532"/>
            <a:ext cx="3665204" cy="1951269"/>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17" name="文本框 16">
            <a:extLst>
              <a:ext uri="{FF2B5EF4-FFF2-40B4-BE49-F238E27FC236}">
                <a16:creationId xmlns:a16="http://schemas.microsoft.com/office/drawing/2014/main" id="{1D03F5B6-8CAF-888E-B7C5-A3F293B74999}"/>
              </a:ext>
            </a:extLst>
          </p:cNvPr>
          <p:cNvSpPr txBox="1"/>
          <p:nvPr/>
        </p:nvSpPr>
        <p:spPr>
          <a:xfrm>
            <a:off x="598600" y="2825380"/>
            <a:ext cx="3136544" cy="1532022"/>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en-US" altLang="zh-CN" sz="1600" dirty="0">
                <a:solidFill>
                  <a:prstClr val="black">
                    <a:lumMod val="75000"/>
                    <a:lumOff val="25000"/>
                  </a:prstClr>
                </a:solidFill>
                <a:latin typeface="思源黑体 CN Regular"/>
              </a:rPr>
              <a:t>Φ4</a:t>
            </a:r>
            <a:r>
              <a:rPr lang="zh-CN" altLang="en-US" sz="1600" dirty="0">
                <a:solidFill>
                  <a:prstClr val="black">
                    <a:lumMod val="75000"/>
                    <a:lumOff val="25000"/>
                  </a:prstClr>
                </a:solidFill>
                <a:latin typeface="思源黑体 CN Regular"/>
              </a:rPr>
              <a:t>标量场除了拥有不同的作用量形式以外，其他实现方式都与谐振子差别不大，所得结果相似。</a:t>
            </a:r>
            <a:endParaRPr lang="en-US" altLang="zh-CN" sz="1600" dirty="0">
              <a:solidFill>
                <a:prstClr val="black">
                  <a:lumMod val="75000"/>
                  <a:lumOff val="25000"/>
                </a:prstClr>
              </a:solidFill>
              <a:latin typeface="思源黑体 CN Regular"/>
            </a:endParaRPr>
          </a:p>
        </p:txBody>
      </p:sp>
    </p:spTree>
    <p:extLst>
      <p:ext uri="{BB962C8B-B14F-4D97-AF65-F5344CB8AC3E}">
        <p14:creationId xmlns:p14="http://schemas.microsoft.com/office/powerpoint/2010/main" val="166085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8640614-FE17-3840-8E54-E415E6430EA6}"/>
              </a:ext>
            </a:extLst>
          </p:cNvPr>
          <p:cNvPicPr>
            <a:picLocks noChangeAspect="1"/>
          </p:cNvPicPr>
          <p:nvPr/>
        </p:nvPicPr>
        <p:blipFill>
          <a:blip r:embed="rId3"/>
          <a:stretch>
            <a:fillRect/>
          </a:stretch>
        </p:blipFill>
        <p:spPr>
          <a:xfrm>
            <a:off x="313040" y="1690804"/>
            <a:ext cx="5483615" cy="4039245"/>
          </a:xfrm>
          <a:prstGeom prst="rect">
            <a:avLst/>
          </a:prstGeom>
        </p:spPr>
      </p:pic>
      <p:pic>
        <p:nvPicPr>
          <p:cNvPr id="2" name="图片 1">
            <a:extLst>
              <a:ext uri="{FF2B5EF4-FFF2-40B4-BE49-F238E27FC236}">
                <a16:creationId xmlns:a16="http://schemas.microsoft.com/office/drawing/2014/main" id="{AD3B38CE-5704-6F6E-C33D-EA27966A98B7}"/>
              </a:ext>
            </a:extLst>
          </p:cNvPr>
          <p:cNvPicPr>
            <a:picLocks noChangeAspect="1"/>
          </p:cNvPicPr>
          <p:nvPr/>
        </p:nvPicPr>
        <p:blipFill>
          <a:blip r:embed="rId4"/>
          <a:stretch>
            <a:fillRect/>
          </a:stretch>
        </p:blipFill>
        <p:spPr>
          <a:xfrm>
            <a:off x="6395347" y="1690804"/>
            <a:ext cx="5324720" cy="3538680"/>
          </a:xfrm>
          <a:prstGeom prst="rect">
            <a:avLst/>
          </a:prstGeom>
        </p:spPr>
      </p:pic>
      <p:sp>
        <p:nvSpPr>
          <p:cNvPr id="4" name="矩形 13">
            <a:extLst>
              <a:ext uri="{FF2B5EF4-FFF2-40B4-BE49-F238E27FC236}">
                <a16:creationId xmlns:a16="http://schemas.microsoft.com/office/drawing/2014/main" id="{7925AEF9-7AEC-D7F8-7608-2F92DD8863C4}"/>
              </a:ext>
            </a:extLst>
          </p:cNvPr>
          <p:cNvSpPr/>
          <p:nvPr/>
        </p:nvSpPr>
        <p:spPr>
          <a:xfrm>
            <a:off x="7942503" y="5429716"/>
            <a:ext cx="2625564" cy="420564"/>
          </a:xfrm>
          <a:prstGeom prst="rect">
            <a:avLst/>
          </a:prstGeom>
        </p:spPr>
        <p:txBody>
          <a:bodyPr wrap="square">
            <a:spAutoFit/>
          </a:bodyPr>
          <a:lstStyle/>
          <a:p>
            <a:r>
              <a:rPr lang="en-US" sz="2133" dirty="0">
                <a:ea typeface="SimHei" panose="02010609060101010101" pitchFamily="49" charset="-122"/>
              </a:rPr>
              <a:t>M33星系旋转曲线</a:t>
            </a:r>
          </a:p>
        </p:txBody>
      </p:sp>
      <p:sp>
        <p:nvSpPr>
          <p:cNvPr id="7" name="矩形 6">
            <a:extLst>
              <a:ext uri="{FF2B5EF4-FFF2-40B4-BE49-F238E27FC236}">
                <a16:creationId xmlns:a16="http://schemas.microsoft.com/office/drawing/2014/main" id="{455C6426-DE5A-89C2-38A9-1230BFD964B2}"/>
              </a:ext>
            </a:extLst>
          </p:cNvPr>
          <p:cNvSpPr/>
          <p:nvPr/>
        </p:nvSpPr>
        <p:spPr>
          <a:xfrm>
            <a:off x="409362" y="268435"/>
            <a:ext cx="5635582"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暗物质的发现</a:t>
            </a:r>
            <a:r>
              <a:rPr lang="zh-CN" altLang="en-US" sz="2400" dirty="0">
                <a:solidFill>
                  <a:srgbClr val="5D88A8"/>
                </a:solidFill>
                <a:latin typeface="思源宋体 CN Heavy"/>
                <a:ea typeface="思源宋体 CN Heavy"/>
              </a:rPr>
              <a:t>：</a:t>
            </a:r>
            <a:r>
              <a:rPr kumimoji="0" lang="en-US" altLang="zh-CN" sz="2400" b="0" i="0" u="none" strike="noStrike" kern="1200" cap="none" spc="0" normalizeH="0" baseline="0" noProof="0" dirty="0">
                <a:ln>
                  <a:noFill/>
                </a:ln>
                <a:solidFill>
                  <a:srgbClr val="5D88A8"/>
                </a:solidFill>
                <a:effectLst/>
                <a:uLnTx/>
                <a:uFillTx/>
                <a:latin typeface="思源宋体 CN Heavy"/>
                <a:ea typeface="思源宋体 CN Heavy"/>
                <a:cs typeface="+mn-cs"/>
              </a:rPr>
              <a:t>Fritz Zwicky</a:t>
            </a: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星系速度异常</a:t>
            </a:r>
          </a:p>
        </p:txBody>
      </p:sp>
    </p:spTree>
    <p:extLst>
      <p:ext uri="{BB962C8B-B14F-4D97-AF65-F5344CB8AC3E}">
        <p14:creationId xmlns:p14="http://schemas.microsoft.com/office/powerpoint/2010/main" val="2165127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40</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3493264"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归一化流计算</a:t>
            </a:r>
            <a:r>
              <a:rPr lang="en-US" altLang="zh-CN" sz="2400" dirty="0">
                <a:solidFill>
                  <a:srgbClr val="5D88A8"/>
                </a:solidFill>
                <a:latin typeface="思源宋体 CN Heavy"/>
                <a:ea typeface="思源宋体 CN Heavy"/>
              </a:rPr>
              <a:t>U(1)</a:t>
            </a:r>
            <a:r>
              <a:rPr lang="zh-CN" altLang="en-US" sz="2400" dirty="0">
                <a:solidFill>
                  <a:srgbClr val="5D88A8"/>
                </a:solidFill>
                <a:latin typeface="思源宋体 CN Heavy"/>
                <a:ea typeface="思源宋体 CN Heavy"/>
              </a:rPr>
              <a:t>规范场</a:t>
            </a:r>
          </a:p>
        </p:txBody>
      </p:sp>
      <p:pic>
        <p:nvPicPr>
          <p:cNvPr id="4" name="图片 3">
            <a:extLst>
              <a:ext uri="{FF2B5EF4-FFF2-40B4-BE49-F238E27FC236}">
                <a16:creationId xmlns:a16="http://schemas.microsoft.com/office/drawing/2014/main" id="{E9FA94C7-97A3-C652-37D3-3E0F3753F30F}"/>
              </a:ext>
            </a:extLst>
          </p:cNvPr>
          <p:cNvPicPr>
            <a:picLocks/>
          </p:cNvPicPr>
          <p:nvPr/>
        </p:nvPicPr>
        <p:blipFill>
          <a:blip r:embed="rId3"/>
          <a:stretch>
            <a:fillRect/>
          </a:stretch>
        </p:blipFill>
        <p:spPr>
          <a:xfrm>
            <a:off x="4331296" y="-140807"/>
            <a:ext cx="3240000" cy="3239660"/>
          </a:xfrm>
          <a:prstGeom prst="rect">
            <a:avLst/>
          </a:prstGeom>
          <a:noFill/>
          <a:ln>
            <a:noFill/>
          </a:ln>
        </p:spPr>
      </p:pic>
      <p:pic>
        <p:nvPicPr>
          <p:cNvPr id="6" name="内容占位符 3">
            <a:extLst>
              <a:ext uri="{FF2B5EF4-FFF2-40B4-BE49-F238E27FC236}">
                <a16:creationId xmlns:a16="http://schemas.microsoft.com/office/drawing/2014/main" id="{E9007971-8EFE-4EAD-BA49-B990FB10E8F3}"/>
              </a:ext>
            </a:extLst>
          </p:cNvPr>
          <p:cNvPicPr>
            <a:picLocks/>
          </p:cNvPicPr>
          <p:nvPr/>
        </p:nvPicPr>
        <p:blipFill>
          <a:blip r:embed="rId4"/>
          <a:srcRect l="5977" t="11737" r="8502" b="4735"/>
          <a:stretch>
            <a:fillRect/>
          </a:stretch>
        </p:blipFill>
        <p:spPr>
          <a:xfrm>
            <a:off x="8506777" y="251650"/>
            <a:ext cx="2700000" cy="2700000"/>
          </a:xfrm>
          <a:prstGeom prst="rect">
            <a:avLst/>
          </a:prstGeom>
          <a:noFill/>
          <a:ln>
            <a:noFill/>
          </a:ln>
        </p:spPr>
      </p:pic>
      <p:pic>
        <p:nvPicPr>
          <p:cNvPr id="7" name="图片 6">
            <a:extLst>
              <a:ext uri="{FF2B5EF4-FFF2-40B4-BE49-F238E27FC236}">
                <a16:creationId xmlns:a16="http://schemas.microsoft.com/office/drawing/2014/main" id="{8FE99AE1-4782-7038-9EAD-EF342C74DDE5}"/>
              </a:ext>
            </a:extLst>
          </p:cNvPr>
          <p:cNvPicPr>
            <a:picLocks/>
          </p:cNvPicPr>
          <p:nvPr/>
        </p:nvPicPr>
        <p:blipFill>
          <a:blip r:embed="rId5"/>
          <a:srcRect l="3978" t="10777" r="8830" b="5063"/>
          <a:stretch>
            <a:fillRect/>
          </a:stretch>
        </p:blipFill>
        <p:spPr>
          <a:xfrm>
            <a:off x="4331296" y="3223037"/>
            <a:ext cx="3166784" cy="3168000"/>
          </a:xfrm>
          <a:prstGeom prst="rect">
            <a:avLst/>
          </a:prstGeom>
          <a:noFill/>
          <a:ln>
            <a:noFill/>
          </a:ln>
        </p:spPr>
      </p:pic>
      <p:pic>
        <p:nvPicPr>
          <p:cNvPr id="8" name="图片 7">
            <a:extLst>
              <a:ext uri="{FF2B5EF4-FFF2-40B4-BE49-F238E27FC236}">
                <a16:creationId xmlns:a16="http://schemas.microsoft.com/office/drawing/2014/main" id="{A2C87DDD-5070-5F06-11CD-3979948298F5}"/>
              </a:ext>
            </a:extLst>
          </p:cNvPr>
          <p:cNvPicPr>
            <a:picLocks/>
          </p:cNvPicPr>
          <p:nvPr/>
        </p:nvPicPr>
        <p:blipFill>
          <a:blip r:embed="rId6"/>
          <a:stretch>
            <a:fillRect/>
          </a:stretch>
        </p:blipFill>
        <p:spPr>
          <a:xfrm>
            <a:off x="8099171" y="3014274"/>
            <a:ext cx="3515212" cy="3407410"/>
          </a:xfrm>
          <a:prstGeom prst="rect">
            <a:avLst/>
          </a:prstGeom>
          <a:noFill/>
          <a:ln>
            <a:noFill/>
          </a:ln>
        </p:spPr>
      </p:pic>
      <p:sp>
        <p:nvSpPr>
          <p:cNvPr id="11" name="矩形: 圆角 10">
            <a:extLst>
              <a:ext uri="{FF2B5EF4-FFF2-40B4-BE49-F238E27FC236}">
                <a16:creationId xmlns:a16="http://schemas.microsoft.com/office/drawing/2014/main" id="{79F35104-E5D9-2A69-0446-388DA4FA56E7}"/>
              </a:ext>
            </a:extLst>
          </p:cNvPr>
          <p:cNvSpPr/>
          <p:nvPr/>
        </p:nvSpPr>
        <p:spPr>
          <a:xfrm>
            <a:off x="409362" y="2057461"/>
            <a:ext cx="3665204" cy="4058046"/>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12" name="文本框 11">
            <a:extLst>
              <a:ext uri="{FF2B5EF4-FFF2-40B4-BE49-F238E27FC236}">
                <a16:creationId xmlns:a16="http://schemas.microsoft.com/office/drawing/2014/main" id="{7C444834-DC3E-C0C7-E3D3-5ED0013C0773}"/>
              </a:ext>
            </a:extLst>
          </p:cNvPr>
          <p:cNvSpPr txBox="1"/>
          <p:nvPr/>
        </p:nvSpPr>
        <p:spPr>
          <a:xfrm>
            <a:off x="612562" y="2266309"/>
            <a:ext cx="3136544" cy="3378682"/>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在</a:t>
            </a:r>
            <a:r>
              <a:rPr lang="en-US" altLang="zh-CN" sz="1600" dirty="0">
                <a:solidFill>
                  <a:prstClr val="black">
                    <a:lumMod val="75000"/>
                    <a:lumOff val="25000"/>
                  </a:prstClr>
                </a:solidFill>
                <a:latin typeface="思源黑体 CN Regular"/>
              </a:rPr>
              <a:t>U(1)</a:t>
            </a:r>
            <a:r>
              <a:rPr lang="zh-CN" altLang="en-US" sz="1600" dirty="0">
                <a:solidFill>
                  <a:prstClr val="black">
                    <a:lumMod val="75000"/>
                    <a:lumOff val="25000"/>
                  </a:prstClr>
                </a:solidFill>
                <a:latin typeface="思源黑体 CN Regular"/>
              </a:rPr>
              <a:t>规范场中，我们同样得到了损失函数、概率分布、作用量分布、步间频数图</a:t>
            </a:r>
            <a:r>
              <a:rPr lang="zh-CN" altLang="en-US" sz="1600" dirty="0">
                <a:solidFill>
                  <a:srgbClr val="060607"/>
                </a:solidFill>
                <a:latin typeface="-apple-system"/>
              </a:rPr>
              <a:t>。</a:t>
            </a:r>
            <a:endParaRPr lang="en-US" altLang="zh-CN" sz="1600" dirty="0">
              <a:solidFill>
                <a:srgbClr val="060607"/>
              </a:solidFill>
              <a:latin typeface="-apple-system"/>
            </a:endParaRPr>
          </a:p>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值得注意的是</a:t>
            </a:r>
            <a:r>
              <a:rPr lang="en-US" altLang="zh-CN" sz="1600" dirty="0">
                <a:solidFill>
                  <a:prstClr val="black">
                    <a:lumMod val="75000"/>
                    <a:lumOff val="25000"/>
                  </a:prstClr>
                </a:solidFill>
                <a:latin typeface="思源黑体 CN Regular"/>
              </a:rPr>
              <a:t>U1</a:t>
            </a:r>
            <a:r>
              <a:rPr lang="zh-CN" altLang="en-US" sz="1600" dirty="0">
                <a:solidFill>
                  <a:prstClr val="black">
                    <a:lumMod val="75000"/>
                    <a:lumOff val="25000"/>
                  </a:prstClr>
                </a:solidFill>
                <a:latin typeface="思源黑体 CN Regular"/>
              </a:rPr>
              <a:t>矢量场的</a:t>
            </a:r>
            <a:r>
              <a:rPr lang="en-US" altLang="zh-CN" sz="1600" dirty="0">
                <a:solidFill>
                  <a:prstClr val="black">
                    <a:lumMod val="75000"/>
                    <a:lumOff val="25000"/>
                  </a:prstClr>
                </a:solidFill>
                <a:latin typeface="思源黑体 CN Regular"/>
              </a:rPr>
              <a:t>Loss</a:t>
            </a:r>
            <a:r>
              <a:rPr lang="zh-CN" altLang="en-US" sz="1600" dirty="0">
                <a:solidFill>
                  <a:prstClr val="black">
                    <a:lumMod val="75000"/>
                    <a:lumOff val="25000"/>
                  </a:prstClr>
                </a:solidFill>
                <a:latin typeface="思源黑体 CN Regular"/>
              </a:rPr>
              <a:t>并未降至</a:t>
            </a:r>
            <a:r>
              <a:rPr lang="en-US" altLang="zh-CN" sz="1600" dirty="0">
                <a:solidFill>
                  <a:prstClr val="black">
                    <a:lumMod val="75000"/>
                    <a:lumOff val="25000"/>
                  </a:prstClr>
                </a:solidFill>
                <a:latin typeface="思源黑体 CN Regular"/>
              </a:rPr>
              <a:t>0</a:t>
            </a:r>
            <a:r>
              <a:rPr lang="zh-CN" altLang="en-US" sz="1600" dirty="0">
                <a:solidFill>
                  <a:prstClr val="black">
                    <a:lumMod val="75000"/>
                    <a:lumOff val="25000"/>
                  </a:prstClr>
                </a:solidFill>
                <a:latin typeface="思源黑体 CN Regular"/>
              </a:rPr>
              <a:t>，这是因为用于计算</a:t>
            </a:r>
            <a:r>
              <a:rPr lang="en-US" altLang="zh-CN" sz="1600" dirty="0">
                <a:solidFill>
                  <a:prstClr val="black">
                    <a:lumMod val="75000"/>
                    <a:lumOff val="25000"/>
                  </a:prstClr>
                </a:solidFill>
                <a:latin typeface="思源黑体 CN Regular"/>
              </a:rPr>
              <a:t>Loss</a:t>
            </a:r>
            <a:r>
              <a:rPr lang="zh-CN" altLang="en-US" sz="1600" dirty="0">
                <a:solidFill>
                  <a:prstClr val="black">
                    <a:lumMod val="75000"/>
                    <a:lumOff val="25000"/>
                  </a:prstClr>
                </a:solidFill>
                <a:latin typeface="思源黑体 CN Regular"/>
              </a:rPr>
              <a:t>的逆</a:t>
            </a:r>
            <a:r>
              <a:rPr lang="en-US" altLang="zh-CN" sz="1600" dirty="0">
                <a:solidFill>
                  <a:prstClr val="black">
                    <a:lumMod val="75000"/>
                    <a:lumOff val="25000"/>
                  </a:prstClr>
                </a:solidFill>
                <a:latin typeface="思源黑体 CN Regular"/>
              </a:rPr>
              <a:t>KL</a:t>
            </a:r>
            <a:r>
              <a:rPr lang="zh-CN" altLang="en-US" sz="1600" dirty="0">
                <a:solidFill>
                  <a:prstClr val="black">
                    <a:lumMod val="75000"/>
                    <a:lumOff val="25000"/>
                  </a:prstClr>
                </a:solidFill>
                <a:latin typeface="思源黑体 CN Regular"/>
              </a:rPr>
              <a:t>散度中并未纳入目标分布的归一化常数，从而导致</a:t>
            </a:r>
            <a:r>
              <a:rPr lang="en-US" altLang="zh-CN" sz="1600" dirty="0">
                <a:solidFill>
                  <a:prstClr val="black">
                    <a:lumMod val="75000"/>
                    <a:lumOff val="25000"/>
                  </a:prstClr>
                </a:solidFill>
                <a:latin typeface="思源黑体 CN Regular"/>
              </a:rPr>
              <a:t>Loss</a:t>
            </a:r>
            <a:r>
              <a:rPr lang="zh-CN" altLang="en-US" sz="1600" dirty="0">
                <a:solidFill>
                  <a:prstClr val="black">
                    <a:lumMod val="75000"/>
                    <a:lumOff val="25000"/>
                  </a:prstClr>
                </a:solidFill>
                <a:latin typeface="思源黑体 CN Regular"/>
              </a:rPr>
              <a:t>的理论最小值并非是</a:t>
            </a:r>
            <a:r>
              <a:rPr lang="en-US" altLang="zh-CN" sz="1600" dirty="0">
                <a:solidFill>
                  <a:prstClr val="black">
                    <a:lumMod val="75000"/>
                    <a:lumOff val="25000"/>
                  </a:prstClr>
                </a:solidFill>
                <a:latin typeface="思源黑体 CN Regular"/>
              </a:rPr>
              <a:t>0</a:t>
            </a:r>
            <a:r>
              <a:rPr lang="zh-CN" altLang="en-US" sz="1600" dirty="0">
                <a:solidFill>
                  <a:prstClr val="black">
                    <a:lumMod val="75000"/>
                    <a:lumOff val="25000"/>
                  </a:prstClr>
                </a:solidFill>
                <a:latin typeface="思源黑体 CN Regular"/>
              </a:rPr>
              <a:t>，而是该归一化常数的值。</a:t>
            </a:r>
            <a:endParaRPr lang="en-US" altLang="zh-CN" sz="1600" dirty="0">
              <a:solidFill>
                <a:prstClr val="black">
                  <a:lumMod val="75000"/>
                  <a:lumOff val="25000"/>
                </a:prstClr>
              </a:solidFill>
              <a:latin typeface="思源黑体 CN Regular"/>
            </a:endParaRPr>
          </a:p>
        </p:txBody>
      </p:sp>
      <p:sp>
        <p:nvSpPr>
          <p:cNvPr id="13" name="文本框 12">
            <a:extLst>
              <a:ext uri="{FF2B5EF4-FFF2-40B4-BE49-F238E27FC236}">
                <a16:creationId xmlns:a16="http://schemas.microsoft.com/office/drawing/2014/main" id="{27DDC743-45BE-4D98-CCD1-E04DCB1B2CA9}"/>
              </a:ext>
            </a:extLst>
          </p:cNvPr>
          <p:cNvSpPr txBox="1"/>
          <p:nvPr/>
        </p:nvSpPr>
        <p:spPr>
          <a:xfrm>
            <a:off x="7498080" y="6363920"/>
            <a:ext cx="4626084" cy="369332"/>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不同时间步所处位置频数图</a:t>
            </a:r>
          </a:p>
        </p:txBody>
      </p:sp>
      <p:sp>
        <p:nvSpPr>
          <p:cNvPr id="14" name="文本框 13">
            <a:extLst>
              <a:ext uri="{FF2B5EF4-FFF2-40B4-BE49-F238E27FC236}">
                <a16:creationId xmlns:a16="http://schemas.microsoft.com/office/drawing/2014/main" id="{5B8193E2-E84F-8540-C0D8-351988F75848}"/>
              </a:ext>
            </a:extLst>
          </p:cNvPr>
          <p:cNvSpPr txBox="1"/>
          <p:nvPr/>
        </p:nvSpPr>
        <p:spPr>
          <a:xfrm>
            <a:off x="3688126" y="2914187"/>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损失函数曲线</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CDCCCA2-EB00-F0BD-ADF0-F54486C49E41}"/>
              </a:ext>
            </a:extLst>
          </p:cNvPr>
          <p:cNvSpPr txBox="1"/>
          <p:nvPr/>
        </p:nvSpPr>
        <p:spPr>
          <a:xfrm>
            <a:off x="3880693" y="6372297"/>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作用量频数分布直方图</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11386FCE-48E3-D253-4875-E1564C1668FD}"/>
              </a:ext>
            </a:extLst>
          </p:cNvPr>
          <p:cNvPicPr>
            <a:picLocks noChangeAspect="1"/>
          </p:cNvPicPr>
          <p:nvPr/>
        </p:nvPicPr>
        <p:blipFill>
          <a:blip r:embed="rId7"/>
          <a:stretch>
            <a:fillRect/>
          </a:stretch>
        </p:blipFill>
        <p:spPr>
          <a:xfrm>
            <a:off x="8253939" y="3073858"/>
            <a:ext cx="3004153" cy="445371"/>
          </a:xfrm>
          <a:prstGeom prst="rect">
            <a:avLst/>
          </a:prstGeom>
        </p:spPr>
      </p:pic>
      <p:sp>
        <p:nvSpPr>
          <p:cNvPr id="16" name="文本框 15">
            <a:extLst>
              <a:ext uri="{FF2B5EF4-FFF2-40B4-BE49-F238E27FC236}">
                <a16:creationId xmlns:a16="http://schemas.microsoft.com/office/drawing/2014/main" id="{29B3C553-A080-6586-2ACA-8E02D2B4C3A7}"/>
              </a:ext>
            </a:extLst>
          </p:cNvPr>
          <p:cNvSpPr txBox="1"/>
          <p:nvPr/>
        </p:nvSpPr>
        <p:spPr>
          <a:xfrm>
            <a:off x="7341060" y="2933371"/>
            <a:ext cx="4626084" cy="369332"/>
          </a:xfrm>
          <a:prstGeom prst="rect">
            <a:avLst/>
          </a:prstGeom>
          <a:noFill/>
        </p:spPr>
        <p:txBody>
          <a:bodyPr wrap="square">
            <a:spAutoFit/>
          </a:bodyPr>
          <a:lstStyle/>
          <a:p>
            <a:pPr algn="ctr"/>
            <a:r>
              <a:rPr lang="zh-CN" altLang="en-US" dirty="0">
                <a:solidFill>
                  <a:srgbClr val="060607"/>
                </a:solidFill>
                <a:latin typeface="-apple-system"/>
                <a:cs typeface="Times New Roman" panose="02020603050405020304" pitchFamily="18" charset="0"/>
              </a:rPr>
              <a:t>模型概率密度与真实概率密度比较</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324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8B41C2-4D2D-3E29-8E2F-AE24EE160354}"/>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41</a:t>
            </a:fld>
            <a:endParaRPr lang="zh-CN" altLang="en-US" sz="3600" dirty="0">
              <a:solidFill>
                <a:schemeClr val="bg1"/>
              </a:solidFill>
            </a:endParaRPr>
          </a:p>
        </p:txBody>
      </p:sp>
      <p:sp>
        <p:nvSpPr>
          <p:cNvPr id="10" name="矩形 9">
            <a:extLst>
              <a:ext uri="{FF2B5EF4-FFF2-40B4-BE49-F238E27FC236}">
                <a16:creationId xmlns:a16="http://schemas.microsoft.com/office/drawing/2014/main" id="{9B57E9BA-2363-E8D4-F2D0-035908C86801}"/>
              </a:ext>
            </a:extLst>
          </p:cNvPr>
          <p:cNvSpPr/>
          <p:nvPr/>
        </p:nvSpPr>
        <p:spPr>
          <a:xfrm>
            <a:off x="409362" y="268435"/>
            <a:ext cx="5282215"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研究结果</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归一化流计算</a:t>
            </a:r>
            <a:r>
              <a:rPr lang="en-US" altLang="zh-CN" sz="2400" dirty="0">
                <a:solidFill>
                  <a:srgbClr val="5D88A8"/>
                </a:solidFill>
                <a:latin typeface="思源宋体 CN Heavy"/>
                <a:ea typeface="思源宋体 CN Heavy"/>
              </a:rPr>
              <a:t>U(1)</a:t>
            </a:r>
            <a:r>
              <a:rPr lang="zh-CN" altLang="en-US" sz="2400" dirty="0">
                <a:solidFill>
                  <a:srgbClr val="5D88A8"/>
                </a:solidFill>
                <a:latin typeface="思源宋体 CN Heavy"/>
                <a:ea typeface="思源宋体 CN Heavy"/>
              </a:rPr>
              <a:t>规范场</a:t>
            </a:r>
            <a:r>
              <a:rPr lang="en-US" altLang="zh-CN" sz="2400" dirty="0">
                <a:solidFill>
                  <a:srgbClr val="5D88A8"/>
                </a:solidFill>
                <a:latin typeface="思源宋体 CN Heavy"/>
                <a:ea typeface="思源宋体 CN Heavy"/>
              </a:rPr>
              <a:t>——</a:t>
            </a:r>
            <a:r>
              <a:rPr lang="zh-CN" altLang="en-US" sz="2400" dirty="0">
                <a:solidFill>
                  <a:srgbClr val="5D88A8"/>
                </a:solidFill>
                <a:latin typeface="思源宋体 CN Heavy"/>
                <a:ea typeface="思源宋体 CN Heavy"/>
              </a:rPr>
              <a:t>拓扑电荷</a:t>
            </a:r>
          </a:p>
        </p:txBody>
      </p:sp>
      <p:sp>
        <p:nvSpPr>
          <p:cNvPr id="3" name="矩形: 圆角 2">
            <a:extLst>
              <a:ext uri="{FF2B5EF4-FFF2-40B4-BE49-F238E27FC236}">
                <a16:creationId xmlns:a16="http://schemas.microsoft.com/office/drawing/2014/main" id="{00F89605-C7C1-72F8-E9DE-BAB9D34961A4}"/>
              </a:ext>
            </a:extLst>
          </p:cNvPr>
          <p:cNvSpPr/>
          <p:nvPr/>
        </p:nvSpPr>
        <p:spPr>
          <a:xfrm>
            <a:off x="409362" y="2518319"/>
            <a:ext cx="5925601" cy="2046365"/>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4A80650-CADB-50EE-0BE1-23510550D814}"/>
                  </a:ext>
                </a:extLst>
              </p:cNvPr>
              <p:cNvSpPr txBox="1"/>
              <p:nvPr/>
            </p:nvSpPr>
            <p:spPr>
              <a:xfrm>
                <a:off x="609003" y="2724320"/>
                <a:ext cx="5565070" cy="1162691"/>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dirty="0">
                    <a:solidFill>
                      <a:prstClr val="black">
                        <a:lumMod val="75000"/>
                        <a:lumOff val="25000"/>
                      </a:prstClr>
                    </a:solidFill>
                    <a:latin typeface="思源黑体 CN Regular"/>
                  </a:rPr>
                  <a:t>我们同样可以计算生成的</a:t>
                </a:r>
                <a:r>
                  <a:rPr lang="en-US" altLang="zh-CN" sz="1600" dirty="0">
                    <a:solidFill>
                      <a:prstClr val="black">
                        <a:lumMod val="75000"/>
                        <a:lumOff val="25000"/>
                      </a:prstClr>
                    </a:solidFill>
                    <a:latin typeface="思源黑体 CN Regular"/>
                  </a:rPr>
                  <a:t>U1</a:t>
                </a:r>
                <a:r>
                  <a:rPr lang="zh-CN" altLang="en-US" sz="1600" dirty="0">
                    <a:solidFill>
                      <a:prstClr val="black">
                        <a:lumMod val="75000"/>
                        <a:lumOff val="25000"/>
                      </a:prstClr>
                    </a:solidFill>
                    <a:latin typeface="思源黑体 CN Regular"/>
                  </a:rPr>
                  <a:t>矢量场的拓扑电荷。具体来说就是将所有</a:t>
                </a:r>
                <a:r>
                  <a:rPr lang="en-US" altLang="zh-CN" sz="1600" dirty="0" err="1">
                    <a:solidFill>
                      <a:prstClr val="black">
                        <a:lumMod val="75000"/>
                        <a:lumOff val="25000"/>
                      </a:prstClr>
                    </a:solidFill>
                    <a:latin typeface="思源黑体 CN Regular"/>
                  </a:rPr>
                  <a:t>plaquatte</a:t>
                </a:r>
                <a:r>
                  <a:rPr lang="zh-CN" altLang="en-US" sz="1600" dirty="0">
                    <a:solidFill>
                      <a:prstClr val="black">
                        <a:lumMod val="75000"/>
                        <a:lumOff val="25000"/>
                      </a:prstClr>
                    </a:solidFill>
                    <a:latin typeface="思源黑体 CN Regular"/>
                  </a:rPr>
                  <a:t>的</a:t>
                </a:r>
                <a:r>
                  <a:rPr lang="en-US" altLang="zh-CN" sz="1600" dirty="0">
                    <a:solidFill>
                      <a:prstClr val="black">
                        <a:lumMod val="75000"/>
                        <a:lumOff val="25000"/>
                      </a:prstClr>
                    </a:solidFill>
                    <a:latin typeface="思源黑体 CN Regular"/>
                  </a:rPr>
                  <a:t>P</a:t>
                </a:r>
                <a:r>
                  <a:rPr lang="zh-CN" altLang="en-US" sz="1600" dirty="0">
                    <a:solidFill>
                      <a:prstClr val="black">
                        <a:lumMod val="75000"/>
                        <a:lumOff val="25000"/>
                      </a:prstClr>
                    </a:solidFill>
                    <a:latin typeface="思源黑体 CN Regular"/>
                  </a:rPr>
                  <a:t>的辐角相加并除以</a:t>
                </a:r>
                <a:r>
                  <a:rPr lang="en-US" altLang="zh-CN" sz="1600" dirty="0">
                    <a:solidFill>
                      <a:prstClr val="black">
                        <a:lumMod val="75000"/>
                        <a:lumOff val="25000"/>
                      </a:prstClr>
                    </a:solidFill>
                    <a:latin typeface="思源黑体 CN Regular"/>
                  </a:rPr>
                  <a:t>2</a:t>
                </a:r>
                <a14:m>
                  <m:oMath xmlns:m="http://schemas.openxmlformats.org/officeDocument/2006/math">
                    <m:r>
                      <a:rPr lang="zh-CN" altLang="en-US" sz="1600" i="1" smtClean="0">
                        <a:solidFill>
                          <a:prstClr val="black">
                            <a:lumMod val="75000"/>
                            <a:lumOff val="25000"/>
                          </a:prstClr>
                        </a:solidFill>
                        <a:latin typeface="Cambria Math" panose="02040503050406030204" pitchFamily="18" charset="0"/>
                      </a:rPr>
                      <m:t>𝜋</m:t>
                    </m:r>
                  </m:oMath>
                </a14:m>
                <a:r>
                  <a:rPr lang="zh-CN" altLang="en-US" sz="1600" dirty="0">
                    <a:solidFill>
                      <a:prstClr val="black">
                        <a:lumMod val="75000"/>
                        <a:lumOff val="25000"/>
                      </a:prstClr>
                    </a:solidFill>
                    <a:latin typeface="思源黑体 CN Regular"/>
                  </a:rPr>
                  <a:t>。其中所有的拓扑电荷都取到了整数，并在</a:t>
                </a:r>
                <a:r>
                  <a:rPr lang="en-US" altLang="zh-CN" sz="1600" dirty="0">
                    <a:solidFill>
                      <a:prstClr val="black">
                        <a:lumMod val="75000"/>
                        <a:lumOff val="25000"/>
                      </a:prstClr>
                    </a:solidFill>
                    <a:latin typeface="思源黑体 CN Regular"/>
                  </a:rPr>
                  <a:t>0</a:t>
                </a:r>
                <a:r>
                  <a:rPr lang="zh-CN" altLang="en-US" sz="1600" dirty="0">
                    <a:solidFill>
                      <a:prstClr val="black">
                        <a:lumMod val="75000"/>
                        <a:lumOff val="25000"/>
                      </a:prstClr>
                    </a:solidFill>
                    <a:latin typeface="思源黑体 CN Regular"/>
                  </a:rPr>
                  <a:t>附近形成了钟形曲线</a:t>
                </a:r>
                <a:endParaRPr lang="en-US" altLang="zh-CN" sz="1600" dirty="0">
                  <a:solidFill>
                    <a:prstClr val="black">
                      <a:lumMod val="75000"/>
                      <a:lumOff val="25000"/>
                    </a:prstClr>
                  </a:solidFill>
                  <a:latin typeface="思源黑体 CN Regular"/>
                </a:endParaRPr>
              </a:p>
            </p:txBody>
          </p:sp>
        </mc:Choice>
        <mc:Fallback xmlns="">
          <p:sp>
            <p:nvSpPr>
              <p:cNvPr id="5" name="文本框 4">
                <a:extLst>
                  <a:ext uri="{FF2B5EF4-FFF2-40B4-BE49-F238E27FC236}">
                    <a16:creationId xmlns:a16="http://schemas.microsoft.com/office/drawing/2014/main" id="{04A80650-CADB-50EE-0BE1-23510550D814}"/>
                  </a:ext>
                </a:extLst>
              </p:cNvPr>
              <p:cNvSpPr txBox="1">
                <a:spLocks noRot="1" noChangeAspect="1" noMove="1" noResize="1" noEditPoints="1" noAdjustHandles="1" noChangeArrowheads="1" noChangeShapeType="1" noTextEdit="1"/>
              </p:cNvSpPr>
              <p:nvPr/>
            </p:nvSpPr>
            <p:spPr>
              <a:xfrm>
                <a:off x="609003" y="2724320"/>
                <a:ext cx="5565070" cy="1162691"/>
              </a:xfrm>
              <a:prstGeom prst="rect">
                <a:avLst/>
              </a:prstGeom>
              <a:blipFill>
                <a:blip r:embed="rId3"/>
                <a:stretch>
                  <a:fillRect l="-438" b="-575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C36DE103-029E-6912-0DDB-347CCBED639A}"/>
              </a:ext>
            </a:extLst>
          </p:cNvPr>
          <p:cNvPicPr>
            <a:picLocks noChangeAspect="1"/>
          </p:cNvPicPr>
          <p:nvPr/>
        </p:nvPicPr>
        <p:blipFill>
          <a:blip r:embed="rId4"/>
          <a:srcRect l="5345" t="9752" r="8769" b="5117"/>
          <a:stretch>
            <a:fillRect/>
          </a:stretch>
        </p:blipFill>
        <p:spPr>
          <a:xfrm>
            <a:off x="7277283" y="1349960"/>
            <a:ext cx="4576388" cy="3406992"/>
          </a:xfrm>
          <a:prstGeom prst="rect">
            <a:avLst/>
          </a:prstGeom>
          <a:noFill/>
          <a:ln>
            <a:noFill/>
          </a:ln>
        </p:spPr>
      </p:pic>
      <p:sp>
        <p:nvSpPr>
          <p:cNvPr id="12" name="文本框 11">
            <a:extLst>
              <a:ext uri="{FF2B5EF4-FFF2-40B4-BE49-F238E27FC236}">
                <a16:creationId xmlns:a16="http://schemas.microsoft.com/office/drawing/2014/main" id="{4D58E070-68F4-5B2B-6FAD-DB7C77CD812A}"/>
              </a:ext>
            </a:extLst>
          </p:cNvPr>
          <p:cNvSpPr txBox="1"/>
          <p:nvPr/>
        </p:nvSpPr>
        <p:spPr>
          <a:xfrm>
            <a:off x="7277283" y="4978804"/>
            <a:ext cx="4626084" cy="369332"/>
          </a:xfrm>
          <a:prstGeom prst="rect">
            <a:avLst/>
          </a:prstGeom>
          <a:noFill/>
        </p:spPr>
        <p:txBody>
          <a:bodyPr wrap="square">
            <a:spAutoFit/>
          </a:bodyPr>
          <a:lstStyle/>
          <a:p>
            <a:pPr algn="ctr"/>
            <a:r>
              <a:rPr lang="zh-CN" altLang="en-US" b="0" i="0" dirty="0">
                <a:solidFill>
                  <a:srgbClr val="060607"/>
                </a:solidFill>
                <a:effectLst/>
                <a:latin typeface="-apple-system"/>
              </a:rPr>
              <a:t>拓扑电荷频数分布直方图</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577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9AE84C-B5C2-6D42-C2EE-8AC35537C214}"/>
              </a:ext>
            </a:extLst>
          </p:cNvPr>
          <p:cNvSpPr/>
          <p:nvPr/>
        </p:nvSpPr>
        <p:spPr>
          <a:xfrm>
            <a:off x="-14" y="1619420"/>
            <a:ext cx="12192000" cy="3193981"/>
          </a:xfrm>
          <a:prstGeom prst="rect">
            <a:avLst/>
          </a:prstGeom>
          <a:solidFill>
            <a:schemeClr val="accent2">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131CA6F0-FD9F-4423-BE34-5F4BEF82E9DE}"/>
              </a:ext>
            </a:extLst>
          </p:cNvPr>
          <p:cNvGrpSpPr/>
          <p:nvPr/>
        </p:nvGrpSpPr>
        <p:grpSpPr>
          <a:xfrm>
            <a:off x="3797941" y="2501839"/>
            <a:ext cx="4596130" cy="1341255"/>
            <a:chOff x="3797941" y="1243513"/>
            <a:chExt cx="4596130" cy="1341255"/>
          </a:xfrm>
        </p:grpSpPr>
        <p:sp>
          <p:nvSpPr>
            <p:cNvPr id="4" name="文本框 3">
              <a:extLst>
                <a:ext uri="{FF2B5EF4-FFF2-40B4-BE49-F238E27FC236}">
                  <a16:creationId xmlns:a16="http://schemas.microsoft.com/office/drawing/2014/main" id="{93BD4080-4A04-4A1C-989F-AD5334DE7578}"/>
                </a:ext>
              </a:extLst>
            </p:cNvPr>
            <p:cNvSpPr txBox="1"/>
            <p:nvPr/>
          </p:nvSpPr>
          <p:spPr>
            <a:xfrm>
              <a:off x="3797941" y="1243513"/>
              <a:ext cx="459613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white"/>
                  </a:solidFill>
                  <a:latin typeface="Roboto"/>
                  <a:ea typeface="思源黑体 CN Regular"/>
                </a:rPr>
                <a:t>  请各位老师批评指正！</a:t>
              </a:r>
              <a:endParaRPr kumimoji="0" lang="en-US" altLang="zh-CN" sz="3200" b="0" i="0" u="none" strike="noStrike" kern="1200" cap="none" spc="0" normalizeH="0" baseline="0" noProof="0" dirty="0">
                <a:ln>
                  <a:noFill/>
                </a:ln>
                <a:solidFill>
                  <a:prstClr val="white"/>
                </a:solidFill>
                <a:effectLst/>
                <a:uLnTx/>
                <a:uFillTx/>
                <a:latin typeface="Roboto"/>
                <a:ea typeface="思源黑体 CN Regular"/>
                <a:cs typeface="+mn-cs"/>
              </a:endParaRPr>
            </a:p>
          </p:txBody>
        </p:sp>
        <p:sp>
          <p:nvSpPr>
            <p:cNvPr id="8" name="文本框 7">
              <a:extLst>
                <a:ext uri="{FF2B5EF4-FFF2-40B4-BE49-F238E27FC236}">
                  <a16:creationId xmlns:a16="http://schemas.microsoft.com/office/drawing/2014/main" id="{CD19DE31-2EAF-43D5-A3F8-4369C2049DF3}"/>
                </a:ext>
              </a:extLst>
            </p:cNvPr>
            <p:cNvSpPr txBox="1"/>
            <p:nvPr/>
          </p:nvSpPr>
          <p:spPr>
            <a:xfrm>
              <a:off x="4180187" y="1753771"/>
              <a:ext cx="383162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Roboto"/>
                  <a:ea typeface="思源黑体 CN Regular"/>
                  <a:cs typeface="+mn-cs"/>
                </a:rPr>
                <a:t>THANK YOU</a:t>
              </a:r>
              <a:endParaRPr kumimoji="0" lang="zh-CN" altLang="en-US" sz="4800" b="1" i="0" u="none" strike="noStrike" kern="1200" cap="none" spc="0" normalizeH="0" baseline="0" noProof="0" dirty="0">
                <a:ln>
                  <a:noFill/>
                </a:ln>
                <a:solidFill>
                  <a:prstClr val="white"/>
                </a:solidFill>
                <a:effectLst/>
                <a:uLnTx/>
                <a:uFillTx/>
                <a:latin typeface="Roboto"/>
                <a:ea typeface="思源黑体 CN Regular"/>
                <a:cs typeface="+mn-cs"/>
              </a:endParaRPr>
            </a:p>
          </p:txBody>
        </p:sp>
      </p:grpSp>
      <p:sp>
        <p:nvSpPr>
          <p:cNvPr id="7" name="灯片编号占位符 6">
            <a:extLst>
              <a:ext uri="{FF2B5EF4-FFF2-40B4-BE49-F238E27FC236}">
                <a16:creationId xmlns:a16="http://schemas.microsoft.com/office/drawing/2014/main" id="{6754FA5B-33E5-31BB-6975-4966776509A8}"/>
              </a:ext>
            </a:extLst>
          </p:cNvPr>
          <p:cNvSpPr>
            <a:spLocks noGrp="1"/>
          </p:cNvSpPr>
          <p:nvPr>
            <p:ph type="sldNum" sz="quarter" idx="12"/>
          </p:nvPr>
        </p:nvSpPr>
        <p:spPr/>
        <p:txBody>
          <a:bodyPr/>
          <a:lstStyle/>
          <a:p>
            <a:fld id="{6E991A3C-0EAB-4EA9-B10E-362C554889B1}" type="slidenum">
              <a:rPr lang="zh-CN" altLang="en-US" smtClean="0"/>
              <a:t>42</a:t>
            </a:fld>
            <a:endParaRPr lang="zh-CN" altLang="en-US"/>
          </a:p>
        </p:txBody>
      </p:sp>
    </p:spTree>
    <p:extLst>
      <p:ext uri="{BB962C8B-B14F-4D97-AF65-F5344CB8AC3E}">
        <p14:creationId xmlns:p14="http://schemas.microsoft.com/office/powerpoint/2010/main" val="429097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657FC62D-3170-38C1-08C9-0AD494C681F4}"/>
              </a:ext>
            </a:extLst>
          </p:cNvPr>
          <p:cNvPicPr preferRelativeResize="0">
            <a:picLocks noChangeAspect="1"/>
          </p:cNvPicPr>
          <p:nvPr/>
        </p:nvPicPr>
        <p:blipFill rotWithShape="1">
          <a:blip r:embed="rId2">
            <a:clrChange>
              <a:clrFrom>
                <a:srgbClr val="FFFFFF"/>
              </a:clrFrom>
              <a:clrTo>
                <a:srgbClr val="FFFFFF">
                  <a:alpha val="0"/>
                </a:srgbClr>
              </a:clrTo>
            </a:clrChange>
            <a:alphaModFix/>
          </a:blip>
          <a:srcRect t="1751"/>
          <a:stretch/>
        </p:blipFill>
        <p:spPr>
          <a:xfrm>
            <a:off x="7028398" y="3079801"/>
            <a:ext cx="4417200" cy="1756152"/>
          </a:xfrm>
          <a:prstGeom prst="rect">
            <a:avLst/>
          </a:prstGeom>
        </p:spPr>
      </p:pic>
      <p:sp>
        <p:nvSpPr>
          <p:cNvPr id="12" name="矩形 11">
            <a:extLst>
              <a:ext uri="{FF2B5EF4-FFF2-40B4-BE49-F238E27FC236}">
                <a16:creationId xmlns:a16="http://schemas.microsoft.com/office/drawing/2014/main" id="{C268CC10-8111-439D-0D0F-F0ADC88226CC}"/>
              </a:ext>
            </a:extLst>
          </p:cNvPr>
          <p:cNvSpPr/>
          <p:nvPr/>
        </p:nvSpPr>
        <p:spPr>
          <a:xfrm>
            <a:off x="409362" y="268435"/>
            <a:ext cx="2339102"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暗物质存在证据</a:t>
            </a:r>
          </a:p>
        </p:txBody>
      </p:sp>
      <p:sp>
        <p:nvSpPr>
          <p:cNvPr id="16" name="矩形: 圆角 15">
            <a:extLst>
              <a:ext uri="{FF2B5EF4-FFF2-40B4-BE49-F238E27FC236}">
                <a16:creationId xmlns:a16="http://schemas.microsoft.com/office/drawing/2014/main" id="{3B93B551-173C-766C-5700-13F4E885FAB9}"/>
              </a:ext>
            </a:extLst>
          </p:cNvPr>
          <p:cNvSpPr/>
          <p:nvPr/>
        </p:nvSpPr>
        <p:spPr>
          <a:xfrm>
            <a:off x="409363" y="1810792"/>
            <a:ext cx="5686638" cy="4544073"/>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18" name="文本框 17">
            <a:extLst>
              <a:ext uri="{FF2B5EF4-FFF2-40B4-BE49-F238E27FC236}">
                <a16:creationId xmlns:a16="http://schemas.microsoft.com/office/drawing/2014/main" id="{8650A26B-8BCA-45A5-FFE7-416656F9094B}"/>
              </a:ext>
            </a:extLst>
          </p:cNvPr>
          <p:cNvSpPr txBox="1"/>
          <p:nvPr/>
        </p:nvSpPr>
        <p:spPr>
          <a:xfrm>
            <a:off x="559949" y="2199674"/>
            <a:ext cx="5401939" cy="3871942"/>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b="1" dirty="0">
                <a:solidFill>
                  <a:prstClr val="black">
                    <a:lumMod val="75000"/>
                    <a:lumOff val="25000"/>
                  </a:prstClr>
                </a:solidFill>
                <a:latin typeface="思源黑体 CN Regular"/>
              </a:rPr>
              <a:t>旋转曲线：</a:t>
            </a:r>
            <a:r>
              <a:rPr lang="zh-CN" altLang="en-US" sz="1600" dirty="0">
                <a:solidFill>
                  <a:prstClr val="black">
                    <a:lumMod val="75000"/>
                    <a:lumOff val="25000"/>
                  </a:prstClr>
                </a:solidFill>
                <a:latin typeface="思源黑体 CN Regular"/>
              </a:rPr>
              <a:t>根据牛顿引力定律，如果星系的质量主要集中在中心，那么距离越远的恒星旋转速度应该越慢。但事实上许多星系的外边缘的恒星旋转速度与内部恒星的速度差不多。</a:t>
            </a:r>
            <a:endParaRPr lang="en-US" altLang="zh-CN" sz="1600" dirty="0">
              <a:solidFill>
                <a:prstClr val="black">
                  <a:lumMod val="75000"/>
                  <a:lumOff val="25000"/>
                </a:prstClr>
              </a:solidFill>
              <a:latin typeface="思源黑体 CN Regular"/>
            </a:endParaRPr>
          </a:p>
          <a:p>
            <a:pPr marL="285750" indent="-285750">
              <a:lnSpc>
                <a:spcPct val="150000"/>
              </a:lnSpc>
              <a:buFont typeface="Wingdings" panose="05000000000000000000" pitchFamily="2" charset="2"/>
              <a:buChar char="l"/>
              <a:defRPr/>
            </a:pPr>
            <a:r>
              <a:rPr lang="zh-CN" altLang="en-US" sz="1600" b="1" dirty="0">
                <a:solidFill>
                  <a:prstClr val="black">
                    <a:lumMod val="75000"/>
                    <a:lumOff val="25000"/>
                  </a:prstClr>
                </a:solidFill>
                <a:latin typeface="思源黑体 CN Regular"/>
              </a:rPr>
              <a:t>子弹星团：</a:t>
            </a:r>
            <a:r>
              <a:rPr lang="zh-CN" altLang="en-US" sz="1600" dirty="0">
                <a:solidFill>
                  <a:prstClr val="black">
                    <a:lumMod val="75000"/>
                    <a:lumOff val="25000"/>
                  </a:prstClr>
                </a:solidFill>
                <a:latin typeface="思源黑体 CN Regular"/>
              </a:rPr>
              <a:t>两个星系团发生碰撞过程中，暗物质则由于不与光子相互作用而通过了气体。因此通过引力透镜效可观测到的暗物质与普通物质明显分离。</a:t>
            </a:r>
            <a:endParaRPr lang="en-US" altLang="zh-CN" sz="1600" dirty="0">
              <a:solidFill>
                <a:prstClr val="black">
                  <a:lumMod val="75000"/>
                  <a:lumOff val="25000"/>
                </a:prstClr>
              </a:solidFill>
              <a:latin typeface="思源黑体 CN Regular"/>
            </a:endParaRPr>
          </a:p>
          <a:p>
            <a:pPr marL="285750" indent="-285750">
              <a:lnSpc>
                <a:spcPct val="150000"/>
              </a:lnSpc>
              <a:buFont typeface="Wingdings" panose="05000000000000000000" pitchFamily="2" charset="2"/>
              <a:buChar char="l"/>
              <a:defRPr/>
            </a:pPr>
            <a:r>
              <a:rPr lang="zh-CN" altLang="en-US" sz="1600" b="1" dirty="0">
                <a:solidFill>
                  <a:prstClr val="black">
                    <a:lumMod val="75000"/>
                    <a:lumOff val="25000"/>
                  </a:prstClr>
                </a:solidFill>
                <a:latin typeface="思源黑体 CN Regular"/>
              </a:rPr>
              <a:t>引力透镜：</a:t>
            </a:r>
            <a:r>
              <a:rPr lang="zh-CN" altLang="en-US" sz="1600" dirty="0">
                <a:solidFill>
                  <a:prstClr val="black">
                    <a:lumMod val="75000"/>
                    <a:lumOff val="25000"/>
                  </a:prstClr>
                </a:solidFill>
                <a:latin typeface="思源黑体 CN Regular"/>
              </a:rPr>
              <a:t>广义相对论预言指大质量物体能够弯曲来自背景光源的光线。我们可以借此推断出质量的分布，包括暗物质。</a:t>
            </a:r>
            <a:endParaRPr lang="en-US" altLang="zh-CN" sz="1600" dirty="0">
              <a:solidFill>
                <a:prstClr val="black">
                  <a:lumMod val="75000"/>
                  <a:lumOff val="25000"/>
                </a:prstClr>
              </a:solidFill>
              <a:latin typeface="思源黑体 CN Regular"/>
            </a:endParaRPr>
          </a:p>
        </p:txBody>
      </p:sp>
      <p:pic>
        <p:nvPicPr>
          <p:cNvPr id="20" name="图片 19">
            <a:extLst>
              <a:ext uri="{FF2B5EF4-FFF2-40B4-BE49-F238E27FC236}">
                <a16:creationId xmlns:a16="http://schemas.microsoft.com/office/drawing/2014/main" id="{79BBB08D-1E94-4B19-2885-7AB8417064CF}"/>
              </a:ext>
            </a:extLst>
          </p:cNvPr>
          <p:cNvPicPr>
            <a:picLocks noChangeAspect="1"/>
          </p:cNvPicPr>
          <p:nvPr/>
        </p:nvPicPr>
        <p:blipFill>
          <a:blip r:embed="rId3"/>
          <a:stretch>
            <a:fillRect/>
          </a:stretch>
        </p:blipFill>
        <p:spPr>
          <a:xfrm>
            <a:off x="7699863" y="0"/>
            <a:ext cx="3192945" cy="2799581"/>
          </a:xfrm>
          <a:prstGeom prst="rect">
            <a:avLst/>
          </a:prstGeom>
        </p:spPr>
      </p:pic>
      <p:sp>
        <p:nvSpPr>
          <p:cNvPr id="21" name="文本框 20">
            <a:extLst>
              <a:ext uri="{FF2B5EF4-FFF2-40B4-BE49-F238E27FC236}">
                <a16:creationId xmlns:a16="http://schemas.microsoft.com/office/drawing/2014/main" id="{F36216A2-8FC5-87D9-2BE5-D74C4518CD37}"/>
              </a:ext>
            </a:extLst>
          </p:cNvPr>
          <p:cNvSpPr txBox="1"/>
          <p:nvPr/>
        </p:nvSpPr>
        <p:spPr>
          <a:xfrm>
            <a:off x="6655492" y="2710469"/>
            <a:ext cx="4790106" cy="369332"/>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宇宙组成示意图</a:t>
            </a:r>
          </a:p>
        </p:txBody>
      </p:sp>
      <p:sp>
        <p:nvSpPr>
          <p:cNvPr id="22" name="文本框 21">
            <a:extLst>
              <a:ext uri="{FF2B5EF4-FFF2-40B4-BE49-F238E27FC236}">
                <a16:creationId xmlns:a16="http://schemas.microsoft.com/office/drawing/2014/main" id="{3223A574-AAB1-FE58-12E6-5AF734C88A92}"/>
              </a:ext>
            </a:extLst>
          </p:cNvPr>
          <p:cNvSpPr txBox="1"/>
          <p:nvPr/>
        </p:nvSpPr>
        <p:spPr>
          <a:xfrm>
            <a:off x="6655492" y="4931507"/>
            <a:ext cx="4790106" cy="1754326"/>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        宇宙微波背景辐射具有各向异性，它的精细测量揭示了早期宇宙的密度波动，这些波动与暗物质的分布有关。</a:t>
            </a:r>
            <a:endParaRPr lang="en-US" altLang="zh-CN" dirty="0">
              <a:latin typeface="Times New Roman" panose="02020603050405020304" pitchFamily="18" charset="0"/>
              <a:cs typeface="Times New Roman" panose="02020603050405020304" pitchFamily="18" charset="0"/>
            </a:endParaRPr>
          </a:p>
          <a:p>
            <a:r>
              <a:rPr lang="zh-CN" altLang="en-US" b="1" i="0" dirty="0">
                <a:effectLst/>
                <a:latin typeface="-apple-system"/>
              </a:rPr>
              <a:t>         揭示暗物质的性质可能会产生对时空观念的新理解，能够帮助我们更好地理解宇宙的组成</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6121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A37C5E-E313-DF2A-E723-29081E61ABC1}"/>
              </a:ext>
            </a:extLst>
          </p:cNvPr>
          <p:cNvSpPr>
            <a:spLocks noGrp="1"/>
          </p:cNvSpPr>
          <p:nvPr>
            <p:ph type="sldNum" sz="quarter" idx="12"/>
          </p:nvPr>
        </p:nvSpPr>
        <p:spPr/>
        <p:txBody>
          <a:bodyPr/>
          <a:lstStyle/>
          <a:p>
            <a:fld id="{1E495046-BCE6-46BA-8793-A4F3467B18BD}" type="slidenum">
              <a:rPr lang="zh-CN" altLang="en-US" smtClean="0"/>
              <a:t>6</a:t>
            </a:fld>
            <a:endParaRPr lang="zh-CN" altLang="en-US"/>
          </a:p>
        </p:txBody>
      </p:sp>
      <p:grpSp>
        <p:nvGrpSpPr>
          <p:cNvPr id="16" name="组合 15">
            <a:extLst>
              <a:ext uri="{FF2B5EF4-FFF2-40B4-BE49-F238E27FC236}">
                <a16:creationId xmlns:a16="http://schemas.microsoft.com/office/drawing/2014/main" id="{6FE79C45-22EF-4FDF-CDA7-899BFC7072D7}"/>
              </a:ext>
            </a:extLst>
          </p:cNvPr>
          <p:cNvGrpSpPr/>
          <p:nvPr/>
        </p:nvGrpSpPr>
        <p:grpSpPr>
          <a:xfrm>
            <a:off x="648775" y="1822361"/>
            <a:ext cx="5166753" cy="4743738"/>
            <a:chOff x="3800006" y="4920521"/>
            <a:chExt cx="4639456" cy="3874957"/>
          </a:xfrm>
          <a:noFill/>
        </p:grpSpPr>
        <p:sp>
          <p:nvSpPr>
            <p:cNvPr id="17" name="矩形 16">
              <a:extLst>
                <a:ext uri="{FF2B5EF4-FFF2-40B4-BE49-F238E27FC236}">
                  <a16:creationId xmlns:a16="http://schemas.microsoft.com/office/drawing/2014/main" id="{4570B4F8-179C-0577-F7DB-F089AD2F2C8D}"/>
                </a:ext>
              </a:extLst>
            </p:cNvPr>
            <p:cNvSpPr/>
            <p:nvPr/>
          </p:nvSpPr>
          <p:spPr>
            <a:xfrm>
              <a:off x="3800006" y="4920521"/>
              <a:ext cx="4639456" cy="3874957"/>
            </a:xfrm>
            <a:prstGeom prst="rect">
              <a:avLst/>
            </a:prstGeom>
            <a:grp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id="{A3B42E9E-6587-FCA3-0871-CB1144F61BF5}"/>
                </a:ext>
              </a:extLst>
            </p:cNvPr>
            <p:cNvSpPr txBox="1"/>
            <p:nvPr/>
          </p:nvSpPr>
          <p:spPr>
            <a:xfrm>
              <a:off x="5199228" y="4991127"/>
              <a:ext cx="1824017" cy="377114"/>
            </a:xfrm>
            <a:prstGeom prst="rect">
              <a:avLst/>
            </a:prstGeom>
            <a:grpFill/>
            <a:ln w="57150">
              <a:noFill/>
            </a:ln>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A865F">
                      <a:alpha val="87000"/>
                    </a:srgbClr>
                  </a:solidFill>
                  <a:latin typeface="思源宋体 CN Heavy"/>
                </a:rPr>
                <a:t>常规物质世界</a:t>
              </a:r>
            </a:p>
          </p:txBody>
        </p:sp>
      </p:grpSp>
      <p:grpSp>
        <p:nvGrpSpPr>
          <p:cNvPr id="20" name="组合 19">
            <a:extLst>
              <a:ext uri="{FF2B5EF4-FFF2-40B4-BE49-F238E27FC236}">
                <a16:creationId xmlns:a16="http://schemas.microsoft.com/office/drawing/2014/main" id="{AE2AD5B6-FEA8-9416-2C35-0538A04AAC68}"/>
              </a:ext>
            </a:extLst>
          </p:cNvPr>
          <p:cNvGrpSpPr/>
          <p:nvPr/>
        </p:nvGrpSpPr>
        <p:grpSpPr>
          <a:xfrm>
            <a:off x="6170781" y="1822361"/>
            <a:ext cx="5372444" cy="4700789"/>
            <a:chOff x="6166587" y="1203009"/>
            <a:chExt cx="5251589" cy="5007117"/>
          </a:xfrm>
        </p:grpSpPr>
        <p:sp>
          <p:nvSpPr>
            <p:cNvPr id="22" name="文本框 21">
              <a:extLst>
                <a:ext uri="{FF2B5EF4-FFF2-40B4-BE49-F238E27FC236}">
                  <a16:creationId xmlns:a16="http://schemas.microsoft.com/office/drawing/2014/main" id="{4CB3A401-56D5-0E66-1862-66B7827ECABA}"/>
                </a:ext>
              </a:extLst>
            </p:cNvPr>
            <p:cNvSpPr txBox="1"/>
            <p:nvPr/>
          </p:nvSpPr>
          <p:spPr>
            <a:xfrm>
              <a:off x="6166587" y="1308033"/>
              <a:ext cx="5251589" cy="491750"/>
            </a:xfrm>
            <a:prstGeom prst="rect">
              <a:avLst/>
            </a:prstGeom>
            <a:noFill/>
          </p:spPr>
          <p:txBody>
            <a:bodyPr wrap="square">
              <a:spAutoFit/>
            </a:bodyPr>
            <a:lstStyle/>
            <a:p>
              <a:pPr algn="ctr">
                <a:defRPr/>
              </a:pPr>
              <a:r>
                <a:rPr lang="zh-CN" altLang="en-US" sz="2400" dirty="0">
                  <a:solidFill>
                    <a:srgbClr val="CA865F">
                      <a:alpha val="87000"/>
                    </a:srgbClr>
                  </a:solidFill>
                  <a:latin typeface="思源宋体 CN Heavy"/>
                </a:rPr>
                <a:t>暗物质众多的理论模型</a:t>
              </a:r>
              <a:endParaRPr lang="en-US" altLang="zh-CN" sz="2400" dirty="0">
                <a:solidFill>
                  <a:srgbClr val="CA865F">
                    <a:alpha val="87000"/>
                  </a:srgbClr>
                </a:solidFill>
                <a:latin typeface="思源宋体 CN Heavy"/>
              </a:endParaRPr>
            </a:p>
          </p:txBody>
        </p:sp>
        <p:sp>
          <p:nvSpPr>
            <p:cNvPr id="23" name="矩形 22">
              <a:extLst>
                <a:ext uri="{FF2B5EF4-FFF2-40B4-BE49-F238E27FC236}">
                  <a16:creationId xmlns:a16="http://schemas.microsoft.com/office/drawing/2014/main" id="{CB2FE06B-F181-A082-B624-7422D7B72C1A}"/>
                </a:ext>
              </a:extLst>
            </p:cNvPr>
            <p:cNvSpPr/>
            <p:nvPr/>
          </p:nvSpPr>
          <p:spPr>
            <a:xfrm>
              <a:off x="6222741" y="1203009"/>
              <a:ext cx="5166753" cy="5007117"/>
            </a:xfrm>
            <a:prstGeom prst="rect">
              <a:avLst/>
            </a:prstGeom>
            <a:noFill/>
            <a:ln w="57150">
              <a:solidFill>
                <a:srgbClr val="99233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24" name="文本框 23">
            <a:extLst>
              <a:ext uri="{FF2B5EF4-FFF2-40B4-BE49-F238E27FC236}">
                <a16:creationId xmlns:a16="http://schemas.microsoft.com/office/drawing/2014/main" id="{0CA24784-8124-7E32-497D-A28DBA411A3E}"/>
              </a:ext>
            </a:extLst>
          </p:cNvPr>
          <p:cNvSpPr txBox="1"/>
          <p:nvPr/>
        </p:nvSpPr>
        <p:spPr>
          <a:xfrm>
            <a:off x="677498" y="1052682"/>
            <a:ext cx="1095684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Arial"/>
                <a:ea typeface="微软雅黑"/>
                <a:cs typeface="+mn-cs"/>
              </a:rPr>
              <a:t>暗物质的基本粒子属性是什么，同常规物质世界的相互作用是什么？</a:t>
            </a:r>
          </a:p>
        </p:txBody>
      </p:sp>
      <p:grpSp>
        <p:nvGrpSpPr>
          <p:cNvPr id="25" name="组合 24">
            <a:extLst>
              <a:ext uri="{FF2B5EF4-FFF2-40B4-BE49-F238E27FC236}">
                <a16:creationId xmlns:a16="http://schemas.microsoft.com/office/drawing/2014/main" id="{E906FE0C-AB4F-7B64-0386-E2440B73E06A}"/>
              </a:ext>
            </a:extLst>
          </p:cNvPr>
          <p:cNvGrpSpPr/>
          <p:nvPr/>
        </p:nvGrpSpPr>
        <p:grpSpPr>
          <a:xfrm>
            <a:off x="955077" y="2465057"/>
            <a:ext cx="4599041" cy="3859938"/>
            <a:chOff x="713564" y="1618537"/>
            <a:chExt cx="4917108" cy="4148355"/>
          </a:xfrm>
        </p:grpSpPr>
        <p:pic>
          <p:nvPicPr>
            <p:cNvPr id="26" name="图片 25">
              <a:extLst>
                <a:ext uri="{FF2B5EF4-FFF2-40B4-BE49-F238E27FC236}">
                  <a16:creationId xmlns:a16="http://schemas.microsoft.com/office/drawing/2014/main" id="{9D8726A2-00B9-2CCE-B969-9108CE4733AE}"/>
                </a:ext>
              </a:extLst>
            </p:cNvPr>
            <p:cNvPicPr>
              <a:picLocks noChangeAspect="1"/>
            </p:cNvPicPr>
            <p:nvPr/>
          </p:nvPicPr>
          <p:blipFill rotWithShape="1">
            <a:blip r:embed="rId2"/>
            <a:srcRect t="10010"/>
            <a:stretch/>
          </p:blipFill>
          <p:spPr>
            <a:xfrm>
              <a:off x="732037" y="1618537"/>
              <a:ext cx="4813049" cy="4148354"/>
            </a:xfrm>
            <a:prstGeom prst="rect">
              <a:avLst/>
            </a:prstGeom>
          </p:spPr>
        </p:pic>
        <p:sp>
          <p:nvSpPr>
            <p:cNvPr id="27" name="矩形 26">
              <a:extLst>
                <a:ext uri="{FF2B5EF4-FFF2-40B4-BE49-F238E27FC236}">
                  <a16:creationId xmlns:a16="http://schemas.microsoft.com/office/drawing/2014/main" id="{4D97FAD7-92D3-DAF3-050A-6665CABFFCD6}"/>
                </a:ext>
              </a:extLst>
            </p:cNvPr>
            <p:cNvSpPr/>
            <p:nvPr/>
          </p:nvSpPr>
          <p:spPr>
            <a:xfrm>
              <a:off x="713565" y="1879314"/>
              <a:ext cx="2998253" cy="2797741"/>
            </a:xfrm>
            <a:prstGeom prst="rect">
              <a:avLst/>
            </a:prstGeom>
            <a:solidFill>
              <a:srgbClr val="7030A0">
                <a:alpha val="20000"/>
              </a:srgb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8" name="矩形 27">
              <a:extLst>
                <a:ext uri="{FF2B5EF4-FFF2-40B4-BE49-F238E27FC236}">
                  <a16:creationId xmlns:a16="http://schemas.microsoft.com/office/drawing/2014/main" id="{2E8860F9-F7AE-DCFB-6CDF-5B243E81AD8C}"/>
                </a:ext>
              </a:extLst>
            </p:cNvPr>
            <p:cNvSpPr/>
            <p:nvPr/>
          </p:nvSpPr>
          <p:spPr>
            <a:xfrm>
              <a:off x="713564" y="4773630"/>
              <a:ext cx="2998253" cy="993262"/>
            </a:xfrm>
            <a:prstGeom prst="rect">
              <a:avLst/>
            </a:prstGeom>
            <a:solidFill>
              <a:srgbClr val="00B050">
                <a:alpha val="20000"/>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9" name="矩形 28">
              <a:extLst>
                <a:ext uri="{FF2B5EF4-FFF2-40B4-BE49-F238E27FC236}">
                  <a16:creationId xmlns:a16="http://schemas.microsoft.com/office/drawing/2014/main" id="{5E83F608-32FF-ADC4-FD69-40AD2CEEA855}"/>
                </a:ext>
              </a:extLst>
            </p:cNvPr>
            <p:cNvSpPr/>
            <p:nvPr/>
          </p:nvSpPr>
          <p:spPr>
            <a:xfrm>
              <a:off x="3730289" y="1879315"/>
              <a:ext cx="1900383" cy="3887576"/>
            </a:xfrm>
            <a:prstGeom prst="rect">
              <a:avLst/>
            </a:prstGeom>
            <a:solidFill>
              <a:srgbClr val="EE636A">
                <a:alpha val="20000"/>
              </a:srgbClr>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40" name="图片 39">
            <a:extLst>
              <a:ext uri="{FF2B5EF4-FFF2-40B4-BE49-F238E27FC236}">
                <a16:creationId xmlns:a16="http://schemas.microsoft.com/office/drawing/2014/main" id="{FB9F0DC6-7359-6277-D988-A0EEAEE3C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706" y="2532848"/>
            <a:ext cx="3570697" cy="3651184"/>
          </a:xfrm>
          <a:prstGeom prst="rect">
            <a:avLst/>
          </a:prstGeom>
        </p:spPr>
      </p:pic>
      <p:sp>
        <p:nvSpPr>
          <p:cNvPr id="41" name="TextBox 6">
            <a:extLst>
              <a:ext uri="{FF2B5EF4-FFF2-40B4-BE49-F238E27FC236}">
                <a16:creationId xmlns:a16="http://schemas.microsoft.com/office/drawing/2014/main" id="{77B5255C-6091-0D5D-FACC-C8DC42019F2F}"/>
              </a:ext>
            </a:extLst>
          </p:cNvPr>
          <p:cNvSpPr txBox="1"/>
          <p:nvPr/>
        </p:nvSpPr>
        <p:spPr>
          <a:xfrm>
            <a:off x="313040" y="7439"/>
            <a:ext cx="2803973" cy="666786"/>
          </a:xfrm>
          <a:prstGeom prst="rect">
            <a:avLst/>
          </a:prstGeom>
          <a:noFill/>
        </p:spPr>
        <p:txBody>
          <a:bodyPr wrap="none" rtlCol="0">
            <a:spAutoFit/>
          </a:bodyPr>
          <a:lstStyle/>
          <a:p>
            <a:r>
              <a:rPr lang="en-US" sz="3733" b="1" dirty="0">
                <a:solidFill>
                  <a:schemeClr val="bg1"/>
                </a:solidFill>
                <a:latin typeface="Times New Roman" panose="02020603050405020304" pitchFamily="18" charset="0"/>
                <a:ea typeface="SimHei" panose="02010609060101010101" pitchFamily="49" charset="-122"/>
                <a:cs typeface="Times New Roman" panose="02020603050405020304" pitchFamily="18" charset="0"/>
              </a:rPr>
              <a:t>Dark Matter</a:t>
            </a:r>
          </a:p>
        </p:txBody>
      </p:sp>
      <p:sp>
        <p:nvSpPr>
          <p:cNvPr id="43" name="文本框 42">
            <a:extLst>
              <a:ext uri="{FF2B5EF4-FFF2-40B4-BE49-F238E27FC236}">
                <a16:creationId xmlns:a16="http://schemas.microsoft.com/office/drawing/2014/main" id="{51754C66-A392-57DE-1AE5-9881BC3F11E8}"/>
              </a:ext>
            </a:extLst>
          </p:cNvPr>
          <p:cNvSpPr txBox="1"/>
          <p:nvPr/>
        </p:nvSpPr>
        <p:spPr>
          <a:xfrm>
            <a:off x="6658792" y="6068315"/>
            <a:ext cx="4790106"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Bing-Lin Young</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Front. Phys. 12(2), 121201 (2017)</a:t>
            </a:r>
          </a:p>
        </p:txBody>
      </p:sp>
      <p:sp>
        <p:nvSpPr>
          <p:cNvPr id="2" name="灯片编号占位符 1">
            <a:extLst>
              <a:ext uri="{FF2B5EF4-FFF2-40B4-BE49-F238E27FC236}">
                <a16:creationId xmlns:a16="http://schemas.microsoft.com/office/drawing/2014/main" id="{380FC9B7-9539-C3C5-F5CE-BE02CD53982A}"/>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bg1"/>
                </a:solidFill>
              </a:rPr>
              <a:pPr/>
              <a:t>6</a:t>
            </a:fld>
            <a:endParaRPr lang="zh-CN" altLang="en-US" sz="3600">
              <a:solidFill>
                <a:schemeClr val="bg1"/>
              </a:solidFill>
            </a:endParaRPr>
          </a:p>
        </p:txBody>
      </p:sp>
      <p:sp>
        <p:nvSpPr>
          <p:cNvPr id="5" name="矩形 4">
            <a:extLst>
              <a:ext uri="{FF2B5EF4-FFF2-40B4-BE49-F238E27FC236}">
                <a16:creationId xmlns:a16="http://schemas.microsoft.com/office/drawing/2014/main" id="{79CC3230-F452-10C8-10D4-342F67493EC2}"/>
              </a:ext>
            </a:extLst>
          </p:cNvPr>
          <p:cNvSpPr/>
          <p:nvPr/>
        </p:nvSpPr>
        <p:spPr>
          <a:xfrm>
            <a:off x="409362" y="268435"/>
            <a:ext cx="3249608"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srgbClr val="5D88A8"/>
                </a:solidFill>
                <a:latin typeface="思源宋体 CN Heavy"/>
                <a:ea typeface="思源宋体 CN Heavy"/>
              </a:rPr>
              <a:t>标准模型与暗物质理论</a:t>
            </a:r>
            <a:endPar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endParaRPr>
          </a:p>
        </p:txBody>
      </p:sp>
    </p:spTree>
    <p:extLst>
      <p:ext uri="{BB962C8B-B14F-4D97-AF65-F5344CB8AC3E}">
        <p14:creationId xmlns:p14="http://schemas.microsoft.com/office/powerpoint/2010/main" val="3243055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67AE419-B623-829B-2E63-46EFF688C88F}"/>
              </a:ext>
            </a:extLst>
          </p:cNvPr>
          <p:cNvSpPr>
            <a:spLocks noGrp="1"/>
          </p:cNvSpPr>
          <p:nvPr>
            <p:ph type="sldNum" sz="quarter" idx="12"/>
          </p:nvPr>
        </p:nvSpPr>
        <p:spPr/>
        <p:txBody>
          <a:bodyPr/>
          <a:lstStyle/>
          <a:p>
            <a:fld id="{1E495046-BCE6-46BA-8793-A4F3467B18BD}" type="slidenum">
              <a:rPr lang="zh-CN" altLang="en-US" smtClean="0">
                <a:solidFill>
                  <a:schemeClr val="tx1"/>
                </a:solidFill>
              </a:rPr>
              <a:t>7</a:t>
            </a:fld>
            <a:endParaRPr lang="zh-CN" altLang="en-US" dirty="0">
              <a:solidFill>
                <a:schemeClr val="tx1"/>
              </a:solidFill>
            </a:endParaRPr>
          </a:p>
        </p:txBody>
      </p:sp>
      <p:pic>
        <p:nvPicPr>
          <p:cNvPr id="11" name="图片 10">
            <a:extLst>
              <a:ext uri="{FF2B5EF4-FFF2-40B4-BE49-F238E27FC236}">
                <a16:creationId xmlns:a16="http://schemas.microsoft.com/office/drawing/2014/main" id="{B458C773-57DC-BF9B-31EE-B1D746089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296" y="730834"/>
            <a:ext cx="4506504" cy="4608086"/>
          </a:xfrm>
          <a:prstGeom prst="rect">
            <a:avLst/>
          </a:prstGeom>
        </p:spPr>
      </p:pic>
      <p:sp>
        <p:nvSpPr>
          <p:cNvPr id="12" name="椭圆 11">
            <a:extLst>
              <a:ext uri="{FF2B5EF4-FFF2-40B4-BE49-F238E27FC236}">
                <a16:creationId xmlns:a16="http://schemas.microsoft.com/office/drawing/2014/main" id="{55945FC7-8DA5-BB23-B1F4-80343C57DCD9}"/>
              </a:ext>
            </a:extLst>
          </p:cNvPr>
          <p:cNvSpPr/>
          <p:nvPr/>
        </p:nvSpPr>
        <p:spPr>
          <a:xfrm>
            <a:off x="9057956" y="2004365"/>
            <a:ext cx="888803" cy="1045812"/>
          </a:xfrm>
          <a:prstGeom prst="ellipse">
            <a:avLst/>
          </a:prstGeom>
          <a:solidFill>
            <a:srgbClr val="00B0F0">
              <a:alpha val="20000"/>
            </a:srgbClr>
          </a:solidFill>
          <a:ln w="38100">
            <a:solidFill>
              <a:srgbClr val="992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solidFill>
              <a:effectLst/>
              <a:uLnTx/>
              <a:uFillTx/>
              <a:latin typeface="Arial"/>
              <a:ea typeface="微软雅黑"/>
              <a:cs typeface="+mn-cs"/>
            </a:endParaRPr>
          </a:p>
        </p:txBody>
      </p:sp>
      <p:sp>
        <p:nvSpPr>
          <p:cNvPr id="6" name="矩形 5">
            <a:extLst>
              <a:ext uri="{FF2B5EF4-FFF2-40B4-BE49-F238E27FC236}">
                <a16:creationId xmlns:a16="http://schemas.microsoft.com/office/drawing/2014/main" id="{326F2BE1-7BC7-245A-9494-C1C24BC9DC06}"/>
              </a:ext>
            </a:extLst>
          </p:cNvPr>
          <p:cNvSpPr/>
          <p:nvPr/>
        </p:nvSpPr>
        <p:spPr>
          <a:xfrm>
            <a:off x="409362" y="268435"/>
            <a:ext cx="2646878" cy="1210588"/>
          </a:xfrm>
          <a:prstGeom prst="rect">
            <a:avLst/>
          </a:prstGeom>
        </p:spPr>
        <p:txBody>
          <a:bodyPr wrap="non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2D4464"/>
                </a:solidFill>
                <a:effectLst/>
                <a:uLnTx/>
                <a:uFillTx/>
                <a:latin typeface="思源宋体 CN Heavy"/>
                <a:ea typeface="思源宋体 CN Heavy"/>
                <a:cs typeface="+mn-cs"/>
              </a:rPr>
              <a:t>研究背景</a:t>
            </a:r>
            <a:endParaRPr kumimoji="0" lang="en-US" altLang="zh-CN" sz="3600" b="0" i="0" u="none" strike="noStrike" kern="1200" cap="none" spc="0" normalizeH="0" baseline="0" noProof="0" dirty="0">
              <a:ln>
                <a:noFill/>
              </a:ln>
              <a:solidFill>
                <a:srgbClr val="2D4464"/>
              </a:solidFill>
              <a:effectLst/>
              <a:uLnTx/>
              <a:uFillTx/>
              <a:latin typeface="思源宋体 CN Heavy"/>
              <a:ea typeface="思源宋体 CN Heavy"/>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rPr>
              <a:t>暗物质模型：</a:t>
            </a:r>
            <a:r>
              <a:rPr kumimoji="0" lang="en-US" altLang="zh-CN" sz="2400" b="0" i="0" u="none" strike="noStrike" kern="1200" cap="none" spc="0" normalizeH="0" baseline="0" noProof="0" dirty="0">
                <a:ln>
                  <a:noFill/>
                </a:ln>
                <a:solidFill>
                  <a:srgbClr val="5D88A8"/>
                </a:solidFill>
                <a:effectLst/>
                <a:uLnTx/>
                <a:uFillTx/>
                <a:latin typeface="思源宋体 CN Heavy"/>
                <a:ea typeface="思源宋体 CN Heavy"/>
                <a:cs typeface="+mn-cs"/>
              </a:rPr>
              <a:t>CDM</a:t>
            </a:r>
            <a:endParaRPr kumimoji="0" lang="zh-CN" altLang="en-US" sz="2400" b="0" i="0" u="none" strike="noStrike" kern="1200" cap="none" spc="0" normalizeH="0" baseline="0" noProof="0" dirty="0">
              <a:ln>
                <a:noFill/>
              </a:ln>
              <a:solidFill>
                <a:srgbClr val="5D88A8"/>
              </a:solidFill>
              <a:effectLst/>
              <a:uLnTx/>
              <a:uFillTx/>
              <a:latin typeface="思源宋体 CN Heavy"/>
              <a:ea typeface="思源宋体 CN Heavy"/>
              <a:cs typeface="+mn-cs"/>
            </a:endParaRPr>
          </a:p>
        </p:txBody>
      </p:sp>
      <p:sp>
        <p:nvSpPr>
          <p:cNvPr id="7" name="矩形: 圆角 6">
            <a:extLst>
              <a:ext uri="{FF2B5EF4-FFF2-40B4-BE49-F238E27FC236}">
                <a16:creationId xmlns:a16="http://schemas.microsoft.com/office/drawing/2014/main" id="{C5C22A69-F3A4-CC5A-3D01-3E12A696753D}"/>
              </a:ext>
            </a:extLst>
          </p:cNvPr>
          <p:cNvSpPr/>
          <p:nvPr/>
        </p:nvSpPr>
        <p:spPr>
          <a:xfrm>
            <a:off x="409363" y="1810792"/>
            <a:ext cx="5686638" cy="4544073"/>
          </a:xfrm>
          <a:prstGeom prst="roundRect">
            <a:avLst>
              <a:gd name="adj" fmla="val 4887"/>
            </a:avLst>
          </a:prstGeom>
          <a:solidFill>
            <a:srgbClr val="5D88A8">
              <a:lumMod val="20000"/>
              <a:lumOff val="80000"/>
            </a:srgbClr>
          </a:solidFill>
          <a:ln w="12700" cap="flat" cmpd="sng" algn="ctr">
            <a:noFill/>
            <a:prstDash val="solid"/>
            <a:miter lim="800000"/>
          </a:ln>
          <a:effectLst>
            <a:outerShdw blurRad="50800" dist="63500" dir="5220000" sx="101000" sy="101000" algn="l"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a:ea typeface="思源黑体 CN Regular"/>
              <a:cs typeface="+mn-cs"/>
            </a:endParaRPr>
          </a:p>
        </p:txBody>
      </p:sp>
      <p:sp>
        <p:nvSpPr>
          <p:cNvPr id="8" name="文本框 7">
            <a:extLst>
              <a:ext uri="{FF2B5EF4-FFF2-40B4-BE49-F238E27FC236}">
                <a16:creationId xmlns:a16="http://schemas.microsoft.com/office/drawing/2014/main" id="{06A54B33-3819-5D9D-F251-40D041AAB22C}"/>
              </a:ext>
            </a:extLst>
          </p:cNvPr>
          <p:cNvSpPr txBox="1"/>
          <p:nvPr/>
        </p:nvSpPr>
        <p:spPr>
          <a:xfrm>
            <a:off x="559949" y="2199674"/>
            <a:ext cx="5401939" cy="793359"/>
          </a:xfrm>
          <a:prstGeom prst="rect">
            <a:avLst/>
          </a:prstGeom>
          <a:noFill/>
        </p:spPr>
        <p:txBody>
          <a:bodyPr wrap="square">
            <a:spAutoFit/>
          </a:bodyPr>
          <a:lstStyle/>
          <a:p>
            <a:pPr>
              <a:lnSpc>
                <a:spcPct val="150000"/>
              </a:lnSpc>
              <a:defRPr/>
            </a:pPr>
            <a:r>
              <a:rPr lang="en-US" altLang="zh-CN" sz="1600" b="0" i="0" dirty="0">
                <a:solidFill>
                  <a:srgbClr val="060607"/>
                </a:solidFill>
                <a:effectLst/>
                <a:latin typeface="-apple-system"/>
              </a:rPr>
              <a:t>CDM</a:t>
            </a:r>
            <a:r>
              <a:rPr lang="zh-CN" altLang="en-US" sz="1600" b="0" i="0" dirty="0">
                <a:solidFill>
                  <a:srgbClr val="060607"/>
                </a:solidFill>
                <a:effectLst/>
                <a:latin typeface="-apple-system"/>
              </a:rPr>
              <a:t>，标准冷暗物质模型（</a:t>
            </a:r>
            <a:r>
              <a:rPr lang="en-US" altLang="zh-CN" sz="1600" b="0" i="0" dirty="0">
                <a:solidFill>
                  <a:srgbClr val="060607"/>
                </a:solidFill>
                <a:effectLst/>
                <a:latin typeface="-apple-system"/>
              </a:rPr>
              <a:t>Cold Dark Matter</a:t>
            </a:r>
            <a:r>
              <a:rPr lang="zh-CN" altLang="en-US" sz="1600" dirty="0">
                <a:solidFill>
                  <a:srgbClr val="060607"/>
                </a:solidFill>
                <a:latin typeface="-apple-system"/>
              </a:rPr>
              <a:t>）。在模型中</a:t>
            </a:r>
            <a:r>
              <a:rPr lang="en-US" altLang="zh-CN" sz="1600" dirty="0">
                <a:solidFill>
                  <a:srgbClr val="060607"/>
                </a:solidFill>
                <a:latin typeface="-apple-system"/>
              </a:rPr>
              <a:t>,</a:t>
            </a:r>
            <a:r>
              <a:rPr lang="zh-CN" altLang="en-US" sz="1600" b="0" i="0" dirty="0">
                <a:solidFill>
                  <a:srgbClr val="060607"/>
                </a:solidFill>
                <a:effectLst/>
                <a:latin typeface="-apple-system"/>
              </a:rPr>
              <a:t>暗物质是由弱相互作用大质量粒子（</a:t>
            </a:r>
            <a:r>
              <a:rPr lang="en-US" altLang="zh-CN" sz="1600" b="0" i="0" dirty="0">
                <a:solidFill>
                  <a:srgbClr val="060607"/>
                </a:solidFill>
                <a:effectLst/>
                <a:latin typeface="-apple-system"/>
              </a:rPr>
              <a:t>WIMPs</a:t>
            </a:r>
            <a:r>
              <a:rPr lang="zh-CN" altLang="en-US" sz="1600" b="0" i="0" dirty="0">
                <a:solidFill>
                  <a:srgbClr val="060607"/>
                </a:solidFill>
                <a:effectLst/>
                <a:latin typeface="-apple-system"/>
              </a:rPr>
              <a:t>）组成的</a:t>
            </a:r>
            <a:r>
              <a:rPr lang="zh-CN" altLang="en-US" sz="1600" dirty="0">
                <a:solidFill>
                  <a:srgbClr val="060607"/>
                </a:solidFill>
                <a:latin typeface="-apple-system"/>
              </a:rPr>
              <a:t>。</a:t>
            </a:r>
            <a:endParaRPr lang="en-US" altLang="zh-CN" sz="1600" b="1" dirty="0">
              <a:solidFill>
                <a:prstClr val="black">
                  <a:lumMod val="75000"/>
                  <a:lumOff val="25000"/>
                </a:prstClr>
              </a:solidFill>
              <a:latin typeface="思源黑体 CN Regular"/>
            </a:endParaRPr>
          </a:p>
        </p:txBody>
      </p:sp>
    </p:spTree>
    <p:extLst>
      <p:ext uri="{BB962C8B-B14F-4D97-AF65-F5344CB8AC3E}">
        <p14:creationId xmlns:p14="http://schemas.microsoft.com/office/powerpoint/2010/main" val="265443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12"/>
                                        </p:tgtEl>
                                      </p:cBhvr>
                                    </p:animEffect>
                                    <p:animScale>
                                      <p:cBhvr>
                                        <p:cTn id="7" dur="5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508B5F1-93D6-8E8C-4B73-4362A3D0862D}"/>
              </a:ext>
            </a:extLst>
          </p:cNvPr>
          <p:cNvSpPr>
            <a:spLocks noGrp="1"/>
          </p:cNvSpPr>
          <p:nvPr>
            <p:ph type="sldNum" sz="quarter" idx="12"/>
          </p:nvPr>
        </p:nvSpPr>
        <p:spPr/>
        <p:txBody>
          <a:bodyPr/>
          <a:lstStyle/>
          <a:p>
            <a:fld id="{1E495046-BCE6-46BA-8793-A4F3467B18BD}" type="slidenum">
              <a:rPr lang="zh-CN" altLang="en-US" smtClean="0">
                <a:solidFill>
                  <a:schemeClr val="tx1"/>
                </a:solidFill>
              </a:rPr>
              <a:t>8</a:t>
            </a:fld>
            <a:endParaRPr lang="zh-CN" altLang="en-US">
              <a:solidFill>
                <a:schemeClr val="tx1"/>
              </a:solidFill>
            </a:endParaRPr>
          </a:p>
        </p:txBody>
      </p:sp>
      <p:pic>
        <p:nvPicPr>
          <p:cNvPr id="11" name="图片 10">
            <a:extLst>
              <a:ext uri="{FF2B5EF4-FFF2-40B4-BE49-F238E27FC236}">
                <a16:creationId xmlns:a16="http://schemas.microsoft.com/office/drawing/2014/main" id="{DE1E5EF5-3A42-A988-7BEC-83603FBB6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694" y="2671292"/>
            <a:ext cx="2694549" cy="3741418"/>
          </a:xfrm>
          <a:prstGeom prst="rect">
            <a:avLst/>
          </a:prstGeom>
        </p:spPr>
      </p:pic>
      <p:sp>
        <p:nvSpPr>
          <p:cNvPr id="12" name="矩形 11">
            <a:extLst>
              <a:ext uri="{FF2B5EF4-FFF2-40B4-BE49-F238E27FC236}">
                <a16:creationId xmlns:a16="http://schemas.microsoft.com/office/drawing/2014/main" id="{4F8DDC4A-6A1C-D7CD-5BFC-8C52B5FFB8AE}"/>
              </a:ext>
            </a:extLst>
          </p:cNvPr>
          <p:cNvSpPr/>
          <p:nvPr/>
        </p:nvSpPr>
        <p:spPr>
          <a:xfrm>
            <a:off x="458389" y="1205948"/>
            <a:ext cx="11322794" cy="1298714"/>
          </a:xfrm>
          <a:prstGeom prst="rect">
            <a:avLst/>
          </a:prstGeom>
          <a:solidFill>
            <a:schemeClr val="bg1">
              <a:alpha val="94000"/>
            </a:schemeClr>
          </a:solidFill>
          <a:ln w="25400">
            <a:gradFill>
              <a:gsLst>
                <a:gs pos="0">
                  <a:schemeClr val="bg1">
                    <a:lumMod val="95000"/>
                  </a:schemeClr>
                </a:gs>
                <a:gs pos="100000">
                  <a:srgbClr val="DBB189"/>
                </a:gs>
              </a:gsLst>
              <a:lin ang="5400000" scaled="1"/>
            </a:gradFill>
          </a:ln>
          <a:effectLst>
            <a:outerShdw blurRad="152400" dist="1143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uLnTx/>
              <a:uFillTx/>
              <a:latin typeface="Arial"/>
              <a:ea typeface="微软雅黑"/>
              <a:cs typeface="+mn-ea"/>
              <a:sym typeface="+mn-lt"/>
            </a:endParaRPr>
          </a:p>
        </p:txBody>
      </p:sp>
      <p:pic>
        <p:nvPicPr>
          <p:cNvPr id="13" name="Picture 2" descr="Galaxies look stationary, so why do scientists say that they rotate? -  Exploring the Cosmos - Quora">
            <a:extLst>
              <a:ext uri="{FF2B5EF4-FFF2-40B4-BE49-F238E27FC236}">
                <a16:creationId xmlns:a16="http://schemas.microsoft.com/office/drawing/2014/main" id="{34F1D813-3EA2-7C8B-9425-B98F710C8D2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3826" y="2663687"/>
            <a:ext cx="8178564" cy="373711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35">
            <a:extLst>
              <a:ext uri="{FF2B5EF4-FFF2-40B4-BE49-F238E27FC236}">
                <a16:creationId xmlns:a16="http://schemas.microsoft.com/office/drawing/2014/main" id="{AADFE61B-5343-BF01-4326-6E4CF5E59451}"/>
              </a:ext>
            </a:extLst>
          </p:cNvPr>
          <p:cNvCxnSpPr>
            <a:cxnSpLocks/>
          </p:cNvCxnSpPr>
          <p:nvPr/>
        </p:nvCxnSpPr>
        <p:spPr>
          <a:xfrm flipV="1">
            <a:off x="8163340" y="4349517"/>
            <a:ext cx="1112289" cy="401387"/>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08A2BCD-3B14-6F04-714C-15C13BCA5086}"/>
              </a:ext>
            </a:extLst>
          </p:cNvPr>
          <p:cNvSpPr/>
          <p:nvPr/>
        </p:nvSpPr>
        <p:spPr>
          <a:xfrm>
            <a:off x="546414" y="1328890"/>
            <a:ext cx="11181760" cy="960712"/>
          </a:xfrm>
          <a:prstGeom prst="rect">
            <a:avLst/>
          </a:prstGeom>
        </p:spPr>
        <p:txBody>
          <a:bodyPr wrap="square">
            <a:spAutoFit/>
          </a:bodyPr>
          <a:lstStyle/>
          <a:p>
            <a:pPr marL="342900" lvl="0" indent="-342900" algn="just">
              <a:lnSpc>
                <a:spcPct val="150000"/>
              </a:lnSpc>
              <a:buFont typeface="Wingdings" panose="05000000000000000000" pitchFamily="2" charset="2"/>
              <a:buChar char="p"/>
              <a:defRPr/>
            </a:pPr>
            <a:r>
              <a:rPr lang="zh-CN" altLang="en-US" sz="2000" b="1" dirty="0">
                <a:latin typeface="Microsoft YaHei" panose="020B0503020204020204" pitchFamily="34" charset="-122"/>
                <a:ea typeface="Microsoft YaHei" panose="020B0503020204020204" pitchFamily="34" charset="-122"/>
              </a:rPr>
              <a:t>地球以</a:t>
            </a:r>
            <a:r>
              <a:rPr lang="en-US" altLang="zh-CN" sz="2000" b="1" dirty="0">
                <a:latin typeface="Microsoft YaHei" panose="020B0503020204020204" pitchFamily="34" charset="-122"/>
                <a:ea typeface="Microsoft YaHei" panose="020B0503020204020204" pitchFamily="34" charset="-122"/>
              </a:rPr>
              <a:t>220 km/s</a:t>
            </a:r>
            <a:r>
              <a:rPr lang="zh-CN" altLang="en-US" sz="2000" b="1" dirty="0">
                <a:latin typeface="Microsoft YaHei" panose="020B0503020204020204" pitchFamily="34" charset="-122"/>
                <a:ea typeface="Microsoft YaHei" panose="020B0503020204020204" pitchFamily="34" charset="-122"/>
              </a:rPr>
              <a:t>的速度在暗物质中穿梭</a:t>
            </a:r>
            <a:endParaRPr lang="en-US" altLang="zh-CN" sz="2000" b="1" dirty="0">
              <a:latin typeface="Microsoft YaHei" panose="020B0503020204020204" pitchFamily="34" charset="-122"/>
              <a:ea typeface="Microsoft YaHei" panose="020B0503020204020204" pitchFamily="34" charset="-122"/>
            </a:endParaRPr>
          </a:p>
          <a:p>
            <a:pPr marL="342900" indent="-342900" algn="just">
              <a:lnSpc>
                <a:spcPct val="150000"/>
              </a:lnSpc>
              <a:buFont typeface="Wingdings" panose="05000000000000000000" pitchFamily="2" charset="2"/>
              <a:buChar char="p"/>
              <a:defRPr/>
            </a:pPr>
            <a:r>
              <a:rPr lang="zh-CN" altLang="en-US" sz="2000" b="1" dirty="0">
                <a:latin typeface="Arial"/>
                <a:ea typeface="微软雅黑"/>
              </a:rPr>
              <a:t>暗物质直接探测实验在</a:t>
            </a:r>
            <a:r>
              <a:rPr kumimoji="0" lang="zh-CN" altLang="en-US" sz="2000" b="1" i="0" u="none" strike="noStrike" kern="1200" cap="none" spc="0" normalizeH="0" baseline="0" noProof="0" dirty="0">
                <a:ln>
                  <a:noFill/>
                </a:ln>
                <a:effectLst/>
                <a:uLnTx/>
                <a:uFillTx/>
                <a:latin typeface="Arial"/>
                <a:ea typeface="微软雅黑"/>
                <a:cs typeface="+mn-cs"/>
              </a:rPr>
              <a:t>深地实验室中探测暗物质粒子和原子</a:t>
            </a:r>
            <a:r>
              <a:rPr kumimoji="0" lang="en-US" altLang="zh-CN" sz="2000" b="1" i="0" u="none" strike="noStrike" kern="1200" cap="none" spc="0" normalizeH="0" baseline="0" noProof="0" dirty="0">
                <a:ln>
                  <a:noFill/>
                </a:ln>
                <a:effectLst/>
                <a:uLnTx/>
                <a:uFillTx/>
                <a:latin typeface="Arial"/>
                <a:ea typeface="微软雅黑"/>
                <a:cs typeface="+mn-cs"/>
              </a:rPr>
              <a:t>(</a:t>
            </a:r>
            <a:r>
              <a:rPr kumimoji="0" lang="zh-CN" altLang="en-US" sz="2000" b="1" i="0" u="none" strike="noStrike" kern="1200" cap="none" spc="0" normalizeH="0" baseline="0" noProof="0" dirty="0">
                <a:ln>
                  <a:noFill/>
                </a:ln>
                <a:effectLst/>
                <a:uLnTx/>
                <a:uFillTx/>
                <a:latin typeface="Arial"/>
                <a:ea typeface="微软雅黑"/>
                <a:cs typeface="+mn-cs"/>
              </a:rPr>
              <a:t>原子核</a:t>
            </a:r>
            <a:r>
              <a:rPr kumimoji="0" lang="en-US" altLang="zh-CN" sz="2000" b="1" i="0" u="none" strike="noStrike" kern="1200" cap="none" spc="0" normalizeH="0" baseline="0" noProof="0" dirty="0">
                <a:ln>
                  <a:noFill/>
                </a:ln>
                <a:effectLst/>
                <a:uLnTx/>
                <a:uFillTx/>
                <a:latin typeface="Arial"/>
                <a:ea typeface="微软雅黑"/>
                <a:cs typeface="+mn-cs"/>
              </a:rPr>
              <a:t>/</a:t>
            </a:r>
            <a:r>
              <a:rPr kumimoji="0" lang="zh-CN" altLang="en-US" sz="2000" b="1" i="0" u="none" strike="noStrike" kern="1200" cap="none" spc="0" normalizeH="0" baseline="0" noProof="0" dirty="0">
                <a:ln>
                  <a:noFill/>
                </a:ln>
                <a:effectLst/>
                <a:uLnTx/>
                <a:uFillTx/>
                <a:latin typeface="Arial"/>
                <a:ea typeface="微软雅黑"/>
                <a:cs typeface="+mn-cs"/>
              </a:rPr>
              <a:t>电子</a:t>
            </a:r>
            <a:r>
              <a:rPr kumimoji="0" lang="en-US" altLang="zh-CN" sz="2000" b="1" i="0" u="none" strike="noStrike" kern="1200" cap="none" spc="0" normalizeH="0" baseline="0" noProof="0" dirty="0">
                <a:ln>
                  <a:noFill/>
                </a:ln>
                <a:effectLst/>
                <a:uLnTx/>
                <a:uFillTx/>
                <a:latin typeface="Arial"/>
                <a:ea typeface="微软雅黑"/>
                <a:cs typeface="+mn-cs"/>
              </a:rPr>
              <a:t>)</a:t>
            </a:r>
            <a:r>
              <a:rPr kumimoji="0" lang="zh-CN" altLang="en-US" sz="2000" b="1" i="0" u="none" strike="noStrike" kern="1200" cap="none" spc="0" normalizeH="0" baseline="0" noProof="0" dirty="0">
                <a:ln>
                  <a:noFill/>
                </a:ln>
                <a:effectLst/>
                <a:uLnTx/>
                <a:uFillTx/>
                <a:latin typeface="Arial"/>
                <a:ea typeface="微软雅黑"/>
                <a:cs typeface="+mn-cs"/>
              </a:rPr>
              <a:t>碰撞后产生的反冲信号</a:t>
            </a:r>
            <a:endParaRPr kumimoji="0" lang="en-US" altLang="zh-CN" sz="2000" b="1" i="0" u="none" strike="noStrike" kern="1200" cap="none" spc="0" normalizeH="0" baseline="0" noProof="0" dirty="0">
              <a:ln>
                <a:noFill/>
              </a:ln>
              <a:effectLst/>
              <a:uLnTx/>
              <a:uFillTx/>
              <a:latin typeface="Arial"/>
              <a:ea typeface="微软雅黑"/>
              <a:cs typeface="+mn-cs"/>
            </a:endParaRPr>
          </a:p>
        </p:txBody>
      </p:sp>
      <p:sp>
        <p:nvSpPr>
          <p:cNvPr id="16" name="文本框 1">
            <a:extLst>
              <a:ext uri="{FF2B5EF4-FFF2-40B4-BE49-F238E27FC236}">
                <a16:creationId xmlns:a16="http://schemas.microsoft.com/office/drawing/2014/main" id="{7B5B80C4-6C65-5E4C-EC9C-3704128A27F1}"/>
              </a:ext>
            </a:extLst>
          </p:cNvPr>
          <p:cNvSpPr txBox="1"/>
          <p:nvPr/>
        </p:nvSpPr>
        <p:spPr>
          <a:xfrm>
            <a:off x="535717" y="255015"/>
            <a:ext cx="11111843" cy="535531"/>
          </a:xfrm>
          <a:prstGeom prst="rect">
            <a:avLst/>
          </a:prstGeom>
          <a:noFill/>
        </p:spPr>
        <p:txBody>
          <a:bodyPr wrap="square" rtlCol="0">
            <a:spAutoFit/>
          </a:bodyPr>
          <a:lstStyle>
            <a:lvl1pPr marL="285750" indent="-285750">
              <a:lnSpc>
                <a:spcPct val="90000"/>
              </a:lnSpc>
              <a:spcBef>
                <a:spcPts val="1000"/>
              </a:spcBef>
              <a:buFont typeface="Wingdings" panose="05000000000000000000" pitchFamily="2" charset="2"/>
              <a:buChar char="n"/>
              <a:defRPr sz="3200" b="1">
                <a:solidFill>
                  <a:srgbClr val="C00000"/>
                </a:solidFill>
              </a:defRPr>
            </a:lvl1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3200" b="1" i="0" u="none" strike="noStrike" kern="1200" cap="none" spc="0" normalizeH="0" baseline="0" noProof="0" dirty="0">
                <a:ln>
                  <a:noFill/>
                </a:ln>
                <a:solidFill>
                  <a:schemeClr val="tx1"/>
                </a:solidFill>
                <a:effectLst/>
                <a:uLnTx/>
                <a:uFillTx/>
                <a:latin typeface="Arial"/>
                <a:ea typeface="微软雅黑"/>
                <a:cs typeface="+mn-cs"/>
                <a:sym typeface="+mn-ea"/>
              </a:rPr>
              <a:t>WIMP(CDM)</a:t>
            </a:r>
            <a:endParaRPr kumimoji="0" lang="zh-CN" altLang="en-US" sz="3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a:extLst>
              <a:ext uri="{FF2B5EF4-FFF2-40B4-BE49-F238E27FC236}">
                <a16:creationId xmlns:a16="http://schemas.microsoft.com/office/drawing/2014/main" id="{D6FB2B0A-C17D-9CE1-6090-C6783E6957D0}"/>
              </a:ext>
            </a:extLst>
          </p:cNvPr>
          <p:cNvSpPr txBox="1">
            <a:spLocks/>
          </p:cNvSpPr>
          <p:nvPr/>
        </p:nvSpPr>
        <p:spPr>
          <a:xfrm>
            <a:off x="8971983" y="2516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495046-BCE6-46BA-8793-A4F3467B18BD}" type="slidenum">
              <a:rPr lang="zh-CN" altLang="en-US" sz="3600" smtClean="0">
                <a:solidFill>
                  <a:schemeClr val="tx1"/>
                </a:solidFill>
              </a:rPr>
              <a:pPr/>
              <a:t>8</a:t>
            </a:fld>
            <a:endParaRPr lang="zh-CN" altLang="en-US" sz="3600">
              <a:solidFill>
                <a:schemeClr val="tx1"/>
              </a:solidFill>
            </a:endParaRPr>
          </a:p>
        </p:txBody>
      </p:sp>
    </p:spTree>
    <p:extLst>
      <p:ext uri="{BB962C8B-B14F-4D97-AF65-F5344CB8AC3E}">
        <p14:creationId xmlns:p14="http://schemas.microsoft.com/office/powerpoint/2010/main" val="36005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0060BC4-2FB6-645D-FD27-E389AD34F277}"/>
              </a:ext>
            </a:extLst>
          </p:cNvPr>
          <p:cNvPicPr>
            <a:picLocks noChangeAspect="1"/>
          </p:cNvPicPr>
          <p:nvPr/>
        </p:nvPicPr>
        <p:blipFill>
          <a:blip r:embed="rId2"/>
          <a:stretch>
            <a:fillRect/>
          </a:stretch>
        </p:blipFill>
        <p:spPr>
          <a:xfrm>
            <a:off x="190177" y="1062807"/>
            <a:ext cx="11798768" cy="4719507"/>
          </a:xfrm>
          <a:prstGeom prst="rect">
            <a:avLst/>
          </a:prstGeom>
        </p:spPr>
      </p:pic>
      <p:sp>
        <p:nvSpPr>
          <p:cNvPr id="6" name="文本框 5">
            <a:extLst>
              <a:ext uri="{FF2B5EF4-FFF2-40B4-BE49-F238E27FC236}">
                <a16:creationId xmlns:a16="http://schemas.microsoft.com/office/drawing/2014/main" id="{7C6824A4-8E0E-D344-18F2-7BDB7FC21909}"/>
              </a:ext>
            </a:extLst>
          </p:cNvPr>
          <p:cNvSpPr txBox="1"/>
          <p:nvPr/>
        </p:nvSpPr>
        <p:spPr>
          <a:xfrm>
            <a:off x="3012527" y="6008106"/>
            <a:ext cx="8789832" cy="523220"/>
          </a:xfrm>
          <a:prstGeom prst="rect">
            <a:avLst/>
          </a:prstGeom>
          <a:noFill/>
        </p:spPr>
        <p:txBody>
          <a:bodyPr wrap="square">
            <a:spAutoFit/>
          </a:bodyPr>
          <a:lstStyle/>
          <a:p>
            <a:r>
              <a:rPr lang="en" altLang="zh-CN" sz="2800" b="0" i="0" dirty="0">
                <a:effectLst/>
                <a:latin typeface="Times New Roman" panose="02020603050405020304" pitchFamily="18" charset="0"/>
                <a:cs typeface="Times New Roman" panose="02020603050405020304" pitchFamily="18" charset="0"/>
              </a:rPr>
              <a:t>Competitive</a:t>
            </a:r>
            <a:r>
              <a:rPr lang="zh-CN" altLang="en-US" sz="2800" b="0" i="0" dirty="0">
                <a:effectLst/>
                <a:latin typeface="Times New Roman" panose="02020603050405020304" pitchFamily="18" charset="0"/>
                <a:cs typeface="Times New Roman" panose="02020603050405020304" pitchFamily="18" charset="0"/>
              </a:rPr>
              <a:t> </a:t>
            </a:r>
            <a:r>
              <a:rPr lang="en-US" altLang="zh-CN" sz="2800" b="0" i="0" dirty="0">
                <a:effectLst/>
                <a:latin typeface="Times New Roman" panose="02020603050405020304" pitchFamily="18" charset="0"/>
                <a:cs typeface="Times New Roman" panose="02020603050405020304" pitchFamily="18" charset="0"/>
              </a:rPr>
              <a:t>detection on</a:t>
            </a:r>
            <a:r>
              <a:rPr lang="en" altLang="zh-CN" sz="2800" b="0" i="0" dirty="0">
                <a:effectLst/>
                <a:latin typeface="Times New Roman" panose="02020603050405020304" pitchFamily="18" charset="0"/>
                <a:cs typeface="Times New Roman" panose="02020603050405020304" pitchFamily="18" charset="0"/>
              </a:rPr>
              <a:t> dark matter</a:t>
            </a:r>
            <a:endParaRPr lang="zh-CN" altLang="en-US" sz="28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D93924DC-B5F1-8DD1-91AF-7C12C6525853}"/>
              </a:ext>
            </a:extLst>
          </p:cNvPr>
          <p:cNvPicPr>
            <a:picLocks noChangeAspect="1"/>
          </p:cNvPicPr>
          <p:nvPr/>
        </p:nvPicPr>
        <p:blipFill>
          <a:blip r:embed="rId2"/>
          <a:stretch>
            <a:fillRect/>
          </a:stretch>
        </p:blipFill>
        <p:spPr>
          <a:xfrm>
            <a:off x="190177" y="1062807"/>
            <a:ext cx="11798768" cy="4719507"/>
          </a:xfrm>
          <a:prstGeom prst="rect">
            <a:avLst/>
          </a:prstGeom>
        </p:spPr>
      </p:pic>
      <p:sp>
        <p:nvSpPr>
          <p:cNvPr id="8" name="文本框 7">
            <a:extLst>
              <a:ext uri="{FF2B5EF4-FFF2-40B4-BE49-F238E27FC236}">
                <a16:creationId xmlns:a16="http://schemas.microsoft.com/office/drawing/2014/main" id="{151D86FF-F2C2-2A59-6D2E-AF87DD80C55A}"/>
              </a:ext>
            </a:extLst>
          </p:cNvPr>
          <p:cNvSpPr txBox="1"/>
          <p:nvPr/>
        </p:nvSpPr>
        <p:spPr>
          <a:xfrm>
            <a:off x="4975872" y="1158286"/>
            <a:ext cx="1435008" cy="523220"/>
          </a:xfrm>
          <a:prstGeom prst="rect">
            <a:avLst/>
          </a:prstGeom>
          <a:solidFill>
            <a:schemeClr val="bg1"/>
          </a:solidFill>
        </p:spPr>
        <p:txBody>
          <a:bodyPr wrap="none" rtlCol="0">
            <a:spAutoFit/>
          </a:bodyPr>
          <a:lstStyle/>
          <a:p>
            <a:r>
              <a:rPr lang="en-US" altLang="zh-CN" sz="1400" b="1" dirty="0"/>
              <a:t>BOULBY(</a:t>
            </a:r>
            <a:r>
              <a:rPr lang="zh-CN" altLang="en-US" sz="1400" b="1" dirty="0"/>
              <a:t>英国</a:t>
            </a:r>
            <a:r>
              <a:rPr lang="en-US" altLang="zh-CN" sz="1400" b="1" dirty="0"/>
              <a:t>)</a:t>
            </a:r>
          </a:p>
          <a:p>
            <a:r>
              <a:rPr lang="en-US" altLang="zh-CN" sz="1400" b="1" dirty="0"/>
              <a:t>ZEPLINE,</a:t>
            </a:r>
            <a:r>
              <a:rPr lang="zh-CN" altLang="en-US" sz="1400" b="1" dirty="0"/>
              <a:t> </a:t>
            </a:r>
            <a:r>
              <a:rPr lang="en-US" altLang="zh-CN" sz="1400" b="1" dirty="0"/>
              <a:t>DRIFT</a:t>
            </a:r>
            <a:endParaRPr lang="zh-CN" altLang="en-US" sz="1400" b="1" dirty="0"/>
          </a:p>
        </p:txBody>
      </p:sp>
      <p:sp>
        <p:nvSpPr>
          <p:cNvPr id="9" name="文本框 8">
            <a:extLst>
              <a:ext uri="{FF2B5EF4-FFF2-40B4-BE49-F238E27FC236}">
                <a16:creationId xmlns:a16="http://schemas.microsoft.com/office/drawing/2014/main" id="{EB32550B-3891-778C-E599-20A31310C2A9}"/>
              </a:ext>
            </a:extLst>
          </p:cNvPr>
          <p:cNvSpPr txBox="1"/>
          <p:nvPr/>
        </p:nvSpPr>
        <p:spPr>
          <a:xfrm>
            <a:off x="8192213" y="1784145"/>
            <a:ext cx="1389670" cy="523220"/>
          </a:xfrm>
          <a:prstGeom prst="rect">
            <a:avLst/>
          </a:prstGeom>
          <a:solidFill>
            <a:schemeClr val="bg1"/>
          </a:solidFill>
        </p:spPr>
        <p:txBody>
          <a:bodyPr wrap="square" rtlCol="0">
            <a:spAutoFit/>
          </a:bodyPr>
          <a:lstStyle/>
          <a:p>
            <a:r>
              <a:rPr lang="zh-CN" altLang="en-US" sz="1400" b="1" dirty="0"/>
              <a:t>中国锦屏</a:t>
            </a:r>
            <a:endParaRPr lang="en-US" altLang="zh-CN" sz="1400" b="1" dirty="0"/>
          </a:p>
          <a:p>
            <a:r>
              <a:rPr lang="en-US" altLang="zh-CN" sz="1400" b="1" dirty="0" err="1"/>
              <a:t>CDEX,PandaX</a:t>
            </a:r>
            <a:endParaRPr lang="en-US" altLang="zh-CN" sz="1400" b="1" dirty="0"/>
          </a:p>
        </p:txBody>
      </p:sp>
      <p:sp>
        <p:nvSpPr>
          <p:cNvPr id="10" name="文本框 9">
            <a:extLst>
              <a:ext uri="{FF2B5EF4-FFF2-40B4-BE49-F238E27FC236}">
                <a16:creationId xmlns:a16="http://schemas.microsoft.com/office/drawing/2014/main" id="{E789A7FE-2602-C78E-A5C4-3155A5333602}"/>
              </a:ext>
            </a:extLst>
          </p:cNvPr>
          <p:cNvSpPr txBox="1"/>
          <p:nvPr/>
        </p:nvSpPr>
        <p:spPr>
          <a:xfrm>
            <a:off x="455399" y="2028113"/>
            <a:ext cx="1088760" cy="523220"/>
          </a:xfrm>
          <a:prstGeom prst="rect">
            <a:avLst/>
          </a:prstGeom>
          <a:solidFill>
            <a:schemeClr val="bg1"/>
          </a:solidFill>
          <a:ln>
            <a:solidFill>
              <a:schemeClr val="bg1"/>
            </a:solidFill>
          </a:ln>
        </p:spPr>
        <p:txBody>
          <a:bodyPr wrap="none" rtlCol="0">
            <a:spAutoFit/>
          </a:bodyPr>
          <a:lstStyle/>
          <a:p>
            <a:r>
              <a:rPr lang="en-US" altLang="zh-CN" sz="1400" b="1" dirty="0"/>
              <a:t>SURF(</a:t>
            </a:r>
            <a:r>
              <a:rPr lang="zh-CN" altLang="en-US" sz="1400" b="1" dirty="0"/>
              <a:t>美国</a:t>
            </a:r>
            <a:r>
              <a:rPr lang="en-US" altLang="zh-CN" sz="1400" b="1" dirty="0"/>
              <a:t>)</a:t>
            </a:r>
          </a:p>
          <a:p>
            <a:r>
              <a:rPr lang="en-US" altLang="zh-CN" sz="1400" b="1" dirty="0"/>
              <a:t>LUX/LZ</a:t>
            </a:r>
          </a:p>
        </p:txBody>
      </p:sp>
      <p:sp>
        <p:nvSpPr>
          <p:cNvPr id="11" name="文本框 10">
            <a:extLst>
              <a:ext uri="{FF2B5EF4-FFF2-40B4-BE49-F238E27FC236}">
                <a16:creationId xmlns:a16="http://schemas.microsoft.com/office/drawing/2014/main" id="{EC7C7D8D-0AEF-7CEA-6F0D-4853895278D9}"/>
              </a:ext>
            </a:extLst>
          </p:cNvPr>
          <p:cNvSpPr txBox="1"/>
          <p:nvPr/>
        </p:nvSpPr>
        <p:spPr>
          <a:xfrm>
            <a:off x="2287273" y="1221798"/>
            <a:ext cx="1838965" cy="738664"/>
          </a:xfrm>
          <a:prstGeom prst="rect">
            <a:avLst/>
          </a:prstGeom>
          <a:solidFill>
            <a:schemeClr val="bg1"/>
          </a:solidFill>
        </p:spPr>
        <p:txBody>
          <a:bodyPr wrap="none" rtlCol="0">
            <a:spAutoFit/>
          </a:bodyPr>
          <a:lstStyle/>
          <a:p>
            <a:r>
              <a:rPr lang="en-US" altLang="zh-CN" sz="1400" b="1" dirty="0" err="1"/>
              <a:t>SNOLab</a:t>
            </a:r>
            <a:r>
              <a:rPr lang="en-US" altLang="zh-CN" sz="1400" b="1" dirty="0"/>
              <a:t> (</a:t>
            </a:r>
            <a:r>
              <a:rPr lang="zh-CN" altLang="en-US" sz="1400" b="1" dirty="0"/>
              <a:t>加拿大</a:t>
            </a:r>
            <a:r>
              <a:rPr lang="en-US" altLang="zh-CN" sz="1400" b="1" dirty="0"/>
              <a:t>)</a:t>
            </a:r>
          </a:p>
          <a:p>
            <a:r>
              <a:rPr lang="en-US" altLang="zh-CN" sz="1400" b="1" dirty="0" err="1"/>
              <a:t>SuperCDMS</a:t>
            </a:r>
            <a:r>
              <a:rPr lang="en-US" altLang="zh-CN" sz="1400" b="1" dirty="0"/>
              <a:t>,</a:t>
            </a:r>
            <a:r>
              <a:rPr lang="zh-CN" altLang="en-US" sz="1400" b="1" dirty="0"/>
              <a:t> </a:t>
            </a:r>
            <a:r>
              <a:rPr lang="en-US" altLang="zh-CN" sz="1400" b="1" dirty="0"/>
              <a:t>PICO</a:t>
            </a:r>
            <a:r>
              <a:rPr lang="zh-CN" altLang="en-US" sz="1400" b="1" dirty="0"/>
              <a:t>，</a:t>
            </a:r>
            <a:endParaRPr lang="en-US" altLang="zh-CN" sz="1400" b="1" dirty="0"/>
          </a:p>
          <a:p>
            <a:r>
              <a:rPr lang="en-US" altLang="zh-CN" sz="1400" b="1" dirty="0"/>
              <a:t>SENSEI,</a:t>
            </a:r>
            <a:r>
              <a:rPr lang="zh-CN" altLang="en-US" sz="1400" b="1" dirty="0"/>
              <a:t> </a:t>
            </a:r>
            <a:r>
              <a:rPr lang="en-US" altLang="zh-CN" sz="1400" b="1" dirty="0"/>
              <a:t>DAMIC</a:t>
            </a:r>
            <a:endParaRPr lang="zh-CN" altLang="en-US" sz="1400" b="1" dirty="0"/>
          </a:p>
        </p:txBody>
      </p:sp>
      <p:sp>
        <p:nvSpPr>
          <p:cNvPr id="12" name="文本框 11">
            <a:extLst>
              <a:ext uri="{FF2B5EF4-FFF2-40B4-BE49-F238E27FC236}">
                <a16:creationId xmlns:a16="http://schemas.microsoft.com/office/drawing/2014/main" id="{F0AAEF9D-D047-45B7-C54D-4A779D37108A}"/>
              </a:ext>
            </a:extLst>
          </p:cNvPr>
          <p:cNvSpPr txBox="1"/>
          <p:nvPr/>
        </p:nvSpPr>
        <p:spPr>
          <a:xfrm>
            <a:off x="6485358" y="2058887"/>
            <a:ext cx="1386918" cy="523220"/>
          </a:xfrm>
          <a:prstGeom prst="rect">
            <a:avLst/>
          </a:prstGeom>
          <a:solidFill>
            <a:schemeClr val="bg1"/>
          </a:solidFill>
        </p:spPr>
        <p:txBody>
          <a:bodyPr wrap="none" rtlCol="0">
            <a:spAutoFit/>
          </a:bodyPr>
          <a:lstStyle/>
          <a:p>
            <a:r>
              <a:rPr lang="en-US" altLang="zh-CN" sz="1400" b="1" dirty="0"/>
              <a:t>Modane(</a:t>
            </a:r>
            <a:r>
              <a:rPr lang="zh-CN" altLang="en-US" sz="1400" b="1" dirty="0"/>
              <a:t>法国</a:t>
            </a:r>
            <a:r>
              <a:rPr lang="en-US" altLang="zh-CN" sz="1400" b="1" dirty="0"/>
              <a:t>) </a:t>
            </a:r>
          </a:p>
          <a:p>
            <a:r>
              <a:rPr lang="en-US" altLang="zh-CN" sz="1400" b="1" dirty="0"/>
              <a:t>EDELWEISS</a:t>
            </a:r>
          </a:p>
        </p:txBody>
      </p:sp>
      <p:sp>
        <p:nvSpPr>
          <p:cNvPr id="13" name="文本框 12">
            <a:extLst>
              <a:ext uri="{FF2B5EF4-FFF2-40B4-BE49-F238E27FC236}">
                <a16:creationId xmlns:a16="http://schemas.microsoft.com/office/drawing/2014/main" id="{709205F1-BB85-3E1A-EF5F-8EC3A0FE6A8B}"/>
              </a:ext>
            </a:extLst>
          </p:cNvPr>
          <p:cNvSpPr txBox="1"/>
          <p:nvPr/>
        </p:nvSpPr>
        <p:spPr>
          <a:xfrm>
            <a:off x="5395028" y="3355486"/>
            <a:ext cx="1731564" cy="523220"/>
          </a:xfrm>
          <a:prstGeom prst="rect">
            <a:avLst/>
          </a:prstGeom>
          <a:solidFill>
            <a:schemeClr val="bg1"/>
          </a:solidFill>
        </p:spPr>
        <p:txBody>
          <a:bodyPr wrap="none" rtlCol="0">
            <a:spAutoFit/>
          </a:bodyPr>
          <a:lstStyle/>
          <a:p>
            <a:r>
              <a:rPr lang="en-US" altLang="zh-CN" sz="1400" b="1" dirty="0"/>
              <a:t>Gran </a:t>
            </a:r>
            <a:r>
              <a:rPr lang="en-US" altLang="zh-CN" sz="1400" b="1" dirty="0" err="1"/>
              <a:t>Sasso</a:t>
            </a:r>
            <a:r>
              <a:rPr lang="en-US" altLang="zh-CN" sz="1400" b="1" dirty="0"/>
              <a:t>(</a:t>
            </a:r>
            <a:r>
              <a:rPr lang="zh-CN" altLang="en-US" sz="1400" b="1" dirty="0"/>
              <a:t>意大利</a:t>
            </a:r>
            <a:r>
              <a:rPr lang="en-US" altLang="zh-CN" sz="1400" b="1" dirty="0"/>
              <a:t>)</a:t>
            </a:r>
          </a:p>
          <a:p>
            <a:r>
              <a:rPr lang="en-US" altLang="zh-CN" sz="1400" b="1" dirty="0"/>
              <a:t>XENON,</a:t>
            </a:r>
            <a:r>
              <a:rPr lang="zh-CN" altLang="en-US" sz="1400" b="1" dirty="0"/>
              <a:t> </a:t>
            </a:r>
            <a:r>
              <a:rPr lang="en-US" altLang="zh-CN" sz="1400" b="1" dirty="0" err="1"/>
              <a:t>DarkSide</a:t>
            </a:r>
            <a:endParaRPr lang="en-US" altLang="zh-CN" sz="1400" b="1" dirty="0"/>
          </a:p>
        </p:txBody>
      </p:sp>
      <p:sp>
        <p:nvSpPr>
          <p:cNvPr id="14" name="文本框 13">
            <a:extLst>
              <a:ext uri="{FF2B5EF4-FFF2-40B4-BE49-F238E27FC236}">
                <a16:creationId xmlns:a16="http://schemas.microsoft.com/office/drawing/2014/main" id="{5CFD08C6-DE1E-B8A0-BBDA-EACDB6422ADE}"/>
              </a:ext>
            </a:extLst>
          </p:cNvPr>
          <p:cNvSpPr txBox="1"/>
          <p:nvPr/>
        </p:nvSpPr>
        <p:spPr>
          <a:xfrm>
            <a:off x="1112965" y="3591060"/>
            <a:ext cx="1720387" cy="523220"/>
          </a:xfrm>
          <a:prstGeom prst="rect">
            <a:avLst/>
          </a:prstGeom>
          <a:solidFill>
            <a:schemeClr val="bg1"/>
          </a:solidFill>
        </p:spPr>
        <p:txBody>
          <a:bodyPr wrap="square" rtlCol="0">
            <a:spAutoFit/>
          </a:bodyPr>
          <a:lstStyle/>
          <a:p>
            <a:r>
              <a:rPr lang="en-US" altLang="zh-CN" sz="1400" b="1" dirty="0"/>
              <a:t>Soudan(</a:t>
            </a:r>
            <a:r>
              <a:rPr lang="zh-CN" altLang="en-US" sz="1400" b="1" dirty="0"/>
              <a:t>美国</a:t>
            </a:r>
            <a:r>
              <a:rPr lang="en-US" altLang="zh-CN" sz="1400" b="1" dirty="0"/>
              <a:t>)</a:t>
            </a:r>
          </a:p>
          <a:p>
            <a:r>
              <a:rPr lang="en-US" altLang="zh-CN" sz="1400" b="1" dirty="0"/>
              <a:t>CDMS</a:t>
            </a:r>
            <a:endParaRPr lang="zh-CN" altLang="en-US" sz="1400" b="1" dirty="0"/>
          </a:p>
        </p:txBody>
      </p:sp>
      <p:sp>
        <p:nvSpPr>
          <p:cNvPr id="15" name="文本框 14">
            <a:extLst>
              <a:ext uri="{FF2B5EF4-FFF2-40B4-BE49-F238E27FC236}">
                <a16:creationId xmlns:a16="http://schemas.microsoft.com/office/drawing/2014/main" id="{B1B26CA6-F18E-72CF-4572-0DF9D6307D56}"/>
              </a:ext>
            </a:extLst>
          </p:cNvPr>
          <p:cNvSpPr txBox="1"/>
          <p:nvPr/>
        </p:nvSpPr>
        <p:spPr>
          <a:xfrm>
            <a:off x="3700385" y="2193230"/>
            <a:ext cx="1561646" cy="523220"/>
          </a:xfrm>
          <a:prstGeom prst="rect">
            <a:avLst/>
          </a:prstGeom>
          <a:solidFill>
            <a:schemeClr val="bg1"/>
          </a:solidFill>
        </p:spPr>
        <p:txBody>
          <a:bodyPr wrap="none" rtlCol="0">
            <a:spAutoFit/>
          </a:bodyPr>
          <a:lstStyle/>
          <a:p>
            <a:r>
              <a:rPr lang="en-US" altLang="zh-CN" sz="1400" b="1" dirty="0"/>
              <a:t>Canfranc(</a:t>
            </a:r>
            <a:r>
              <a:rPr lang="zh-CN" altLang="en-US" sz="1400" b="1" dirty="0"/>
              <a:t>西班牙</a:t>
            </a:r>
            <a:r>
              <a:rPr lang="en-US" altLang="zh-CN" sz="1400" b="1" dirty="0"/>
              <a:t>)</a:t>
            </a:r>
          </a:p>
          <a:p>
            <a:r>
              <a:rPr lang="en-US" altLang="zh-CN" sz="1400" b="1" dirty="0"/>
              <a:t>ANAIS</a:t>
            </a:r>
            <a:endParaRPr lang="zh-CN" altLang="en-US" sz="1400" b="1" dirty="0"/>
          </a:p>
        </p:txBody>
      </p:sp>
      <p:sp>
        <p:nvSpPr>
          <p:cNvPr id="16" name="文本框 15">
            <a:extLst>
              <a:ext uri="{FF2B5EF4-FFF2-40B4-BE49-F238E27FC236}">
                <a16:creationId xmlns:a16="http://schemas.microsoft.com/office/drawing/2014/main" id="{FCA931FC-BD22-8C3F-01E1-CB8F4B7F6126}"/>
              </a:ext>
            </a:extLst>
          </p:cNvPr>
          <p:cNvSpPr txBox="1"/>
          <p:nvPr/>
        </p:nvSpPr>
        <p:spPr>
          <a:xfrm>
            <a:off x="9641529" y="1815900"/>
            <a:ext cx="954107" cy="523220"/>
          </a:xfrm>
          <a:prstGeom prst="rect">
            <a:avLst/>
          </a:prstGeom>
          <a:solidFill>
            <a:schemeClr val="bg1"/>
          </a:solidFill>
        </p:spPr>
        <p:txBody>
          <a:bodyPr wrap="none" rtlCol="0">
            <a:spAutoFit/>
          </a:bodyPr>
          <a:lstStyle/>
          <a:p>
            <a:r>
              <a:rPr lang="en-US" altLang="zh-CN" sz="1400" b="1" dirty="0"/>
              <a:t>Y2L(</a:t>
            </a:r>
            <a:r>
              <a:rPr lang="zh-CN" altLang="en-US" sz="1400" b="1" dirty="0"/>
              <a:t>韩国</a:t>
            </a:r>
            <a:r>
              <a:rPr lang="en-US" altLang="zh-CN" sz="1400" b="1" dirty="0"/>
              <a:t>)</a:t>
            </a:r>
          </a:p>
          <a:p>
            <a:r>
              <a:rPr lang="en-US" altLang="zh-CN" sz="1400" b="1" dirty="0"/>
              <a:t>COSINE</a:t>
            </a:r>
          </a:p>
        </p:txBody>
      </p:sp>
      <p:sp>
        <p:nvSpPr>
          <p:cNvPr id="17" name="文本框 16">
            <a:extLst>
              <a:ext uri="{FF2B5EF4-FFF2-40B4-BE49-F238E27FC236}">
                <a16:creationId xmlns:a16="http://schemas.microsoft.com/office/drawing/2014/main" id="{697751AA-DC5E-D64E-7540-6826C3C1ACF3}"/>
              </a:ext>
            </a:extLst>
          </p:cNvPr>
          <p:cNvSpPr txBox="1"/>
          <p:nvPr/>
        </p:nvSpPr>
        <p:spPr>
          <a:xfrm>
            <a:off x="9143934" y="5120523"/>
            <a:ext cx="1601721" cy="523220"/>
          </a:xfrm>
          <a:prstGeom prst="rect">
            <a:avLst/>
          </a:prstGeom>
          <a:solidFill>
            <a:schemeClr val="bg1"/>
          </a:solidFill>
          <a:ln>
            <a:solidFill>
              <a:schemeClr val="bg1"/>
            </a:solidFill>
          </a:ln>
        </p:spPr>
        <p:txBody>
          <a:bodyPr wrap="none" rtlCol="0">
            <a:spAutoFit/>
          </a:bodyPr>
          <a:lstStyle/>
          <a:p>
            <a:r>
              <a:rPr lang="en-US" altLang="zh-CN" sz="1400" b="1" dirty="0" err="1"/>
              <a:t>Stawell</a:t>
            </a:r>
            <a:r>
              <a:rPr lang="en-US" altLang="zh-CN" sz="1400" b="1" dirty="0"/>
              <a:t>(</a:t>
            </a:r>
            <a:r>
              <a:rPr lang="zh-CN" altLang="en-US" sz="1400" b="1" dirty="0"/>
              <a:t>澳大利亚</a:t>
            </a:r>
            <a:r>
              <a:rPr lang="en-US" altLang="zh-CN" sz="1400" b="1" dirty="0"/>
              <a:t>)</a:t>
            </a:r>
          </a:p>
          <a:p>
            <a:r>
              <a:rPr lang="en-US" altLang="zh-CN" sz="1400" b="1" dirty="0"/>
              <a:t>SABRE South</a:t>
            </a:r>
            <a:endParaRPr lang="zh-CN" altLang="en-US" sz="1400" b="1" dirty="0"/>
          </a:p>
        </p:txBody>
      </p:sp>
      <p:sp>
        <p:nvSpPr>
          <p:cNvPr id="18" name="椭圆 17">
            <a:extLst>
              <a:ext uri="{FF2B5EF4-FFF2-40B4-BE49-F238E27FC236}">
                <a16:creationId xmlns:a16="http://schemas.microsoft.com/office/drawing/2014/main" id="{8785D11B-3D76-87B9-12D1-FD38CEA5486D}"/>
              </a:ext>
            </a:extLst>
          </p:cNvPr>
          <p:cNvSpPr/>
          <p:nvPr/>
        </p:nvSpPr>
        <p:spPr>
          <a:xfrm flipH="1">
            <a:off x="8859223" y="2808740"/>
            <a:ext cx="132347" cy="132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tx1"/>
              </a:solidFill>
            </a:endParaRPr>
          </a:p>
        </p:txBody>
      </p:sp>
      <p:sp>
        <p:nvSpPr>
          <p:cNvPr id="19" name="椭圆 18">
            <a:extLst>
              <a:ext uri="{FF2B5EF4-FFF2-40B4-BE49-F238E27FC236}">
                <a16:creationId xmlns:a16="http://schemas.microsoft.com/office/drawing/2014/main" id="{DD47E5F0-F404-806B-8B39-573AF44EA6F1}"/>
              </a:ext>
            </a:extLst>
          </p:cNvPr>
          <p:cNvSpPr/>
          <p:nvPr/>
        </p:nvSpPr>
        <p:spPr>
          <a:xfrm flipH="1">
            <a:off x="9862768" y="2521032"/>
            <a:ext cx="132347" cy="132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tx1"/>
              </a:solidFill>
            </a:endParaRPr>
          </a:p>
        </p:txBody>
      </p:sp>
      <p:sp>
        <p:nvSpPr>
          <p:cNvPr id="20" name="椭圆 19">
            <a:extLst>
              <a:ext uri="{FF2B5EF4-FFF2-40B4-BE49-F238E27FC236}">
                <a16:creationId xmlns:a16="http://schemas.microsoft.com/office/drawing/2014/main" id="{F162E835-574A-5B73-8662-C0D7E9EB1942}"/>
              </a:ext>
            </a:extLst>
          </p:cNvPr>
          <p:cNvSpPr/>
          <p:nvPr/>
        </p:nvSpPr>
        <p:spPr>
          <a:xfrm flipH="1">
            <a:off x="10357341" y="4870284"/>
            <a:ext cx="132347" cy="132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tx1"/>
              </a:solidFill>
            </a:endParaRPr>
          </a:p>
        </p:txBody>
      </p:sp>
      <p:sp>
        <p:nvSpPr>
          <p:cNvPr id="21" name="椭圆 20">
            <a:extLst>
              <a:ext uri="{FF2B5EF4-FFF2-40B4-BE49-F238E27FC236}">
                <a16:creationId xmlns:a16="http://schemas.microsoft.com/office/drawing/2014/main" id="{738FA78A-AD56-2127-B33F-D8978EDE02EC}"/>
              </a:ext>
            </a:extLst>
          </p:cNvPr>
          <p:cNvSpPr/>
          <p:nvPr/>
        </p:nvSpPr>
        <p:spPr>
          <a:xfrm flipH="1">
            <a:off x="5627203" y="1986194"/>
            <a:ext cx="132347" cy="132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solidFill>
                <a:schemeClr val="tx1"/>
              </a:solidFill>
            </a:endParaRPr>
          </a:p>
        </p:txBody>
      </p:sp>
      <p:pic>
        <p:nvPicPr>
          <p:cNvPr id="22" name="图片 21">
            <a:extLst>
              <a:ext uri="{FF2B5EF4-FFF2-40B4-BE49-F238E27FC236}">
                <a16:creationId xmlns:a16="http://schemas.microsoft.com/office/drawing/2014/main" id="{4EA97067-1447-F2D9-3A55-5C1A1E6EC0E5}"/>
              </a:ext>
            </a:extLst>
          </p:cNvPr>
          <p:cNvPicPr>
            <a:picLocks noChangeAspect="1"/>
          </p:cNvPicPr>
          <p:nvPr/>
        </p:nvPicPr>
        <p:blipFill>
          <a:blip r:embed="rId3"/>
          <a:stretch>
            <a:fillRect/>
          </a:stretch>
        </p:blipFill>
        <p:spPr>
          <a:xfrm>
            <a:off x="5884476" y="2225438"/>
            <a:ext cx="134124" cy="134124"/>
          </a:xfrm>
          <a:prstGeom prst="rect">
            <a:avLst/>
          </a:prstGeom>
        </p:spPr>
      </p:pic>
      <p:pic>
        <p:nvPicPr>
          <p:cNvPr id="23" name="图片 22">
            <a:extLst>
              <a:ext uri="{FF2B5EF4-FFF2-40B4-BE49-F238E27FC236}">
                <a16:creationId xmlns:a16="http://schemas.microsoft.com/office/drawing/2014/main" id="{51F9704D-765D-9754-EEC5-C82C6810D61A}"/>
              </a:ext>
            </a:extLst>
          </p:cNvPr>
          <p:cNvPicPr>
            <a:picLocks noChangeAspect="1"/>
          </p:cNvPicPr>
          <p:nvPr/>
        </p:nvPicPr>
        <p:blipFill>
          <a:blip r:embed="rId3"/>
          <a:stretch>
            <a:fillRect/>
          </a:stretch>
        </p:blipFill>
        <p:spPr>
          <a:xfrm>
            <a:off x="6114513" y="2403716"/>
            <a:ext cx="134124" cy="134124"/>
          </a:xfrm>
          <a:prstGeom prst="rect">
            <a:avLst/>
          </a:prstGeom>
        </p:spPr>
      </p:pic>
      <p:pic>
        <p:nvPicPr>
          <p:cNvPr id="24" name="图片 23">
            <a:extLst>
              <a:ext uri="{FF2B5EF4-FFF2-40B4-BE49-F238E27FC236}">
                <a16:creationId xmlns:a16="http://schemas.microsoft.com/office/drawing/2014/main" id="{6FFB2A6D-BF53-0CC5-F9F8-6FE368F855EF}"/>
              </a:ext>
            </a:extLst>
          </p:cNvPr>
          <p:cNvPicPr>
            <a:picLocks noChangeAspect="1"/>
          </p:cNvPicPr>
          <p:nvPr/>
        </p:nvPicPr>
        <p:blipFill>
          <a:blip r:embed="rId3"/>
          <a:stretch>
            <a:fillRect/>
          </a:stretch>
        </p:blipFill>
        <p:spPr>
          <a:xfrm>
            <a:off x="5596927" y="2351960"/>
            <a:ext cx="134124" cy="134124"/>
          </a:xfrm>
          <a:prstGeom prst="rect">
            <a:avLst/>
          </a:prstGeom>
        </p:spPr>
      </p:pic>
      <p:pic>
        <p:nvPicPr>
          <p:cNvPr id="25" name="图片 24">
            <a:extLst>
              <a:ext uri="{FF2B5EF4-FFF2-40B4-BE49-F238E27FC236}">
                <a16:creationId xmlns:a16="http://schemas.microsoft.com/office/drawing/2014/main" id="{5E877299-A80B-51C9-5886-7B5472725BEA}"/>
              </a:ext>
            </a:extLst>
          </p:cNvPr>
          <p:cNvPicPr>
            <a:picLocks noChangeAspect="1"/>
          </p:cNvPicPr>
          <p:nvPr/>
        </p:nvPicPr>
        <p:blipFill>
          <a:blip r:embed="rId3"/>
          <a:stretch>
            <a:fillRect/>
          </a:stretch>
        </p:blipFill>
        <p:spPr>
          <a:xfrm>
            <a:off x="3101024" y="2133427"/>
            <a:ext cx="134124" cy="134124"/>
          </a:xfrm>
          <a:prstGeom prst="rect">
            <a:avLst/>
          </a:prstGeom>
        </p:spPr>
      </p:pic>
      <p:pic>
        <p:nvPicPr>
          <p:cNvPr id="26" name="图片 25">
            <a:extLst>
              <a:ext uri="{FF2B5EF4-FFF2-40B4-BE49-F238E27FC236}">
                <a16:creationId xmlns:a16="http://schemas.microsoft.com/office/drawing/2014/main" id="{73CBF0CC-4555-03BF-34E7-9C0A9627AAD4}"/>
              </a:ext>
            </a:extLst>
          </p:cNvPr>
          <p:cNvPicPr>
            <a:picLocks noChangeAspect="1"/>
          </p:cNvPicPr>
          <p:nvPr/>
        </p:nvPicPr>
        <p:blipFill>
          <a:blip r:embed="rId3"/>
          <a:stretch>
            <a:fillRect/>
          </a:stretch>
        </p:blipFill>
        <p:spPr>
          <a:xfrm>
            <a:off x="2287273" y="2225441"/>
            <a:ext cx="134124" cy="134124"/>
          </a:xfrm>
          <a:prstGeom prst="rect">
            <a:avLst/>
          </a:prstGeom>
        </p:spPr>
      </p:pic>
      <p:pic>
        <p:nvPicPr>
          <p:cNvPr id="27" name="图片 26">
            <a:extLst>
              <a:ext uri="{FF2B5EF4-FFF2-40B4-BE49-F238E27FC236}">
                <a16:creationId xmlns:a16="http://schemas.microsoft.com/office/drawing/2014/main" id="{39FD5D33-0796-1064-BC1A-0A15C658C1FD}"/>
              </a:ext>
            </a:extLst>
          </p:cNvPr>
          <p:cNvPicPr>
            <a:picLocks noChangeAspect="1"/>
          </p:cNvPicPr>
          <p:nvPr/>
        </p:nvPicPr>
        <p:blipFill>
          <a:blip r:embed="rId3"/>
          <a:stretch>
            <a:fillRect/>
          </a:stretch>
        </p:blipFill>
        <p:spPr>
          <a:xfrm>
            <a:off x="2482803" y="2541740"/>
            <a:ext cx="134124" cy="134124"/>
          </a:xfrm>
          <a:prstGeom prst="rect">
            <a:avLst/>
          </a:prstGeom>
        </p:spPr>
      </p:pic>
      <p:cxnSp>
        <p:nvCxnSpPr>
          <p:cNvPr id="28" name="直接连接符 25">
            <a:extLst>
              <a:ext uri="{FF2B5EF4-FFF2-40B4-BE49-F238E27FC236}">
                <a16:creationId xmlns:a16="http://schemas.microsoft.com/office/drawing/2014/main" id="{8C3DB6CE-7BDF-6F57-F314-D35681CB3A3A}"/>
              </a:ext>
            </a:extLst>
          </p:cNvPr>
          <p:cNvCxnSpPr>
            <a:cxnSpLocks/>
          </p:cNvCxnSpPr>
          <p:nvPr/>
        </p:nvCxnSpPr>
        <p:spPr>
          <a:xfrm>
            <a:off x="1554403" y="2282990"/>
            <a:ext cx="73287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6">
            <a:extLst>
              <a:ext uri="{FF2B5EF4-FFF2-40B4-BE49-F238E27FC236}">
                <a16:creationId xmlns:a16="http://schemas.microsoft.com/office/drawing/2014/main" id="{A3237E54-64DF-87C3-ACC7-9692B7C80AA4}"/>
              </a:ext>
            </a:extLst>
          </p:cNvPr>
          <p:cNvCxnSpPr>
            <a:cxnSpLocks/>
          </p:cNvCxnSpPr>
          <p:nvPr/>
        </p:nvCxnSpPr>
        <p:spPr>
          <a:xfrm>
            <a:off x="2548024" y="2682449"/>
            <a:ext cx="0" cy="10790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7">
            <a:extLst>
              <a:ext uri="{FF2B5EF4-FFF2-40B4-BE49-F238E27FC236}">
                <a16:creationId xmlns:a16="http://schemas.microsoft.com/office/drawing/2014/main" id="{3F7295AE-B8E8-B409-8E82-D94F9AA1C566}"/>
              </a:ext>
            </a:extLst>
          </p:cNvPr>
          <p:cNvCxnSpPr>
            <a:cxnSpLocks/>
          </p:cNvCxnSpPr>
          <p:nvPr/>
        </p:nvCxnSpPr>
        <p:spPr>
          <a:xfrm flipV="1">
            <a:off x="3166138" y="1943129"/>
            <a:ext cx="0" cy="2100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28">
            <a:extLst>
              <a:ext uri="{FF2B5EF4-FFF2-40B4-BE49-F238E27FC236}">
                <a16:creationId xmlns:a16="http://schemas.microsoft.com/office/drawing/2014/main" id="{5CBF553F-7097-B890-B2EB-54CAC24B4BDF}"/>
              </a:ext>
            </a:extLst>
          </p:cNvPr>
          <p:cNvCxnSpPr>
            <a:cxnSpLocks/>
          </p:cNvCxnSpPr>
          <p:nvPr/>
        </p:nvCxnSpPr>
        <p:spPr>
          <a:xfrm>
            <a:off x="6120354" y="2401766"/>
            <a:ext cx="0" cy="10790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29">
            <a:extLst>
              <a:ext uri="{FF2B5EF4-FFF2-40B4-BE49-F238E27FC236}">
                <a16:creationId xmlns:a16="http://schemas.microsoft.com/office/drawing/2014/main" id="{A49CC659-4A0C-6C90-DDFB-FB3B8E065D03}"/>
              </a:ext>
            </a:extLst>
          </p:cNvPr>
          <p:cNvCxnSpPr>
            <a:cxnSpLocks/>
          </p:cNvCxnSpPr>
          <p:nvPr/>
        </p:nvCxnSpPr>
        <p:spPr>
          <a:xfrm>
            <a:off x="5696251" y="1685890"/>
            <a:ext cx="0" cy="3003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0">
            <a:extLst>
              <a:ext uri="{FF2B5EF4-FFF2-40B4-BE49-F238E27FC236}">
                <a16:creationId xmlns:a16="http://schemas.microsoft.com/office/drawing/2014/main" id="{EC92DE8B-8B05-34F2-55AF-6175FB023F95}"/>
              </a:ext>
            </a:extLst>
          </p:cNvPr>
          <p:cNvCxnSpPr>
            <a:cxnSpLocks/>
            <a:endCxn id="24" idx="1"/>
          </p:cNvCxnSpPr>
          <p:nvPr/>
        </p:nvCxnSpPr>
        <p:spPr>
          <a:xfrm>
            <a:off x="5226973" y="2419022"/>
            <a:ext cx="36995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1">
            <a:extLst>
              <a:ext uri="{FF2B5EF4-FFF2-40B4-BE49-F238E27FC236}">
                <a16:creationId xmlns:a16="http://schemas.microsoft.com/office/drawing/2014/main" id="{AB0022F5-C46C-0E68-60B3-B93599915B3F}"/>
              </a:ext>
            </a:extLst>
          </p:cNvPr>
          <p:cNvCxnSpPr>
            <a:cxnSpLocks/>
          </p:cNvCxnSpPr>
          <p:nvPr/>
        </p:nvCxnSpPr>
        <p:spPr>
          <a:xfrm flipV="1">
            <a:off x="6037623" y="2225438"/>
            <a:ext cx="447735" cy="2643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2">
            <a:extLst>
              <a:ext uri="{FF2B5EF4-FFF2-40B4-BE49-F238E27FC236}">
                <a16:creationId xmlns:a16="http://schemas.microsoft.com/office/drawing/2014/main" id="{DD022A9C-E0C7-C984-B7A0-B6B317B53313}"/>
              </a:ext>
            </a:extLst>
          </p:cNvPr>
          <p:cNvCxnSpPr>
            <a:cxnSpLocks/>
          </p:cNvCxnSpPr>
          <p:nvPr/>
        </p:nvCxnSpPr>
        <p:spPr>
          <a:xfrm>
            <a:off x="8919606" y="2285402"/>
            <a:ext cx="0" cy="531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3">
            <a:extLst>
              <a:ext uri="{FF2B5EF4-FFF2-40B4-BE49-F238E27FC236}">
                <a16:creationId xmlns:a16="http://schemas.microsoft.com/office/drawing/2014/main" id="{75A1A9EF-8957-5D32-7309-EC7216C67AF1}"/>
              </a:ext>
            </a:extLst>
          </p:cNvPr>
          <p:cNvCxnSpPr>
            <a:cxnSpLocks/>
          </p:cNvCxnSpPr>
          <p:nvPr/>
        </p:nvCxnSpPr>
        <p:spPr>
          <a:xfrm>
            <a:off x="9928941" y="2342820"/>
            <a:ext cx="0" cy="1782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4">
            <a:extLst>
              <a:ext uri="{FF2B5EF4-FFF2-40B4-BE49-F238E27FC236}">
                <a16:creationId xmlns:a16="http://schemas.microsoft.com/office/drawing/2014/main" id="{E34DFFB5-CB92-670C-8776-F410D82B9D9D}"/>
              </a:ext>
            </a:extLst>
          </p:cNvPr>
          <p:cNvCxnSpPr>
            <a:cxnSpLocks/>
          </p:cNvCxnSpPr>
          <p:nvPr/>
        </p:nvCxnSpPr>
        <p:spPr>
          <a:xfrm>
            <a:off x="10423517" y="4994000"/>
            <a:ext cx="0" cy="1782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Picture 4" descr="undefined">
            <a:extLst>
              <a:ext uri="{FF2B5EF4-FFF2-40B4-BE49-F238E27FC236}">
                <a16:creationId xmlns:a16="http://schemas.microsoft.com/office/drawing/2014/main" id="{6F275D14-1A7B-3EA5-EAAF-106169E83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18" y="4275786"/>
            <a:ext cx="2255595" cy="1501413"/>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pic>
        <p:nvPicPr>
          <p:cNvPr id="39" name="Picture 8" descr="大气！中国暗物质卫星“悟空”第一次全球共享伽马光子科学数据-快科技-科技改变生活">
            <a:extLst>
              <a:ext uri="{FF2B5EF4-FFF2-40B4-BE49-F238E27FC236}">
                <a16:creationId xmlns:a16="http://schemas.microsoft.com/office/drawing/2014/main" id="{84002E24-54C0-8F45-93C4-B084F7534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0281" y="2892954"/>
            <a:ext cx="2409293" cy="1502796"/>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sp>
        <p:nvSpPr>
          <p:cNvPr id="40" name="文本框 39">
            <a:extLst>
              <a:ext uri="{FF2B5EF4-FFF2-40B4-BE49-F238E27FC236}">
                <a16:creationId xmlns:a16="http://schemas.microsoft.com/office/drawing/2014/main" id="{7B48E667-D41B-978E-EE98-FCB9E31ED3E6}"/>
              </a:ext>
            </a:extLst>
          </p:cNvPr>
          <p:cNvSpPr txBox="1"/>
          <p:nvPr/>
        </p:nvSpPr>
        <p:spPr>
          <a:xfrm>
            <a:off x="9830143" y="2923111"/>
            <a:ext cx="902811" cy="307777"/>
          </a:xfrm>
          <a:prstGeom prst="rect">
            <a:avLst/>
          </a:prstGeom>
          <a:solidFill>
            <a:schemeClr val="bg1"/>
          </a:solidFill>
        </p:spPr>
        <p:txBody>
          <a:bodyPr wrap="none" rtlCol="0">
            <a:spAutoFit/>
          </a:bodyPr>
          <a:lstStyle>
            <a:defPPr>
              <a:defRPr lang="zh-CN"/>
            </a:defPPr>
            <a:lvl1pPr>
              <a:defRPr sz="1400" b="1">
                <a:latin typeface="微软雅黑" panose="020B0503020204020204" pitchFamily="34" charset="-122"/>
                <a:ea typeface="微软雅黑" panose="020B0503020204020204" pitchFamily="34" charset="-122"/>
              </a:defRPr>
            </a:lvl1pPr>
          </a:lstStyle>
          <a:p>
            <a:r>
              <a:rPr lang="zh-CN" altLang="en-US" dirty="0"/>
              <a:t>悟空卫星</a:t>
            </a:r>
          </a:p>
        </p:txBody>
      </p:sp>
      <p:sp>
        <p:nvSpPr>
          <p:cNvPr id="41" name="文本框 40">
            <a:extLst>
              <a:ext uri="{FF2B5EF4-FFF2-40B4-BE49-F238E27FC236}">
                <a16:creationId xmlns:a16="http://schemas.microsoft.com/office/drawing/2014/main" id="{4A82EA82-F323-62FC-E0E6-D32E66502845}"/>
              </a:ext>
            </a:extLst>
          </p:cNvPr>
          <p:cNvSpPr txBox="1"/>
          <p:nvPr/>
        </p:nvSpPr>
        <p:spPr>
          <a:xfrm>
            <a:off x="1577980" y="5423768"/>
            <a:ext cx="910827" cy="307777"/>
          </a:xfrm>
          <a:prstGeom prst="rect">
            <a:avLst/>
          </a:prstGeom>
          <a:solidFill>
            <a:schemeClr val="bg1"/>
          </a:solidFill>
        </p:spPr>
        <p:txBody>
          <a:bodyPr wrap="none" rtlCol="0">
            <a:spAutoFit/>
          </a:bodyPr>
          <a:lstStyle/>
          <a:p>
            <a:r>
              <a:rPr lang="en-US" altLang="zh-CN" sz="1400" b="1" dirty="0">
                <a:latin typeface="微软雅黑" panose="020B0503020204020204" pitchFamily="34" charset="-122"/>
                <a:ea typeface="微软雅黑" panose="020B0503020204020204" pitchFamily="34" charset="-122"/>
              </a:rPr>
              <a:t>AMS-02</a:t>
            </a:r>
            <a:endParaRPr lang="zh-CN" altLang="en-US" sz="1400" b="1" dirty="0">
              <a:latin typeface="微软雅黑" panose="020B0503020204020204" pitchFamily="34" charset="-122"/>
              <a:ea typeface="微软雅黑" panose="020B0503020204020204" pitchFamily="34" charset="-122"/>
            </a:endParaRPr>
          </a:p>
        </p:txBody>
      </p:sp>
      <p:sp>
        <p:nvSpPr>
          <p:cNvPr id="77" name="TextBox 6">
            <a:extLst>
              <a:ext uri="{FF2B5EF4-FFF2-40B4-BE49-F238E27FC236}">
                <a16:creationId xmlns:a16="http://schemas.microsoft.com/office/drawing/2014/main" id="{625ECEA7-F290-65C3-5310-86BB34F4DDC0}"/>
              </a:ext>
            </a:extLst>
          </p:cNvPr>
          <p:cNvSpPr txBox="1"/>
          <p:nvPr/>
        </p:nvSpPr>
        <p:spPr>
          <a:xfrm>
            <a:off x="313040" y="7439"/>
            <a:ext cx="4856779" cy="666786"/>
          </a:xfrm>
          <a:prstGeom prst="rect">
            <a:avLst/>
          </a:prstGeom>
          <a:noFill/>
        </p:spPr>
        <p:txBody>
          <a:bodyPr wrap="none" rtlCol="0">
            <a:spAutoFit/>
          </a:bodyPr>
          <a:lstStyle/>
          <a:p>
            <a:r>
              <a:rPr lang="en-US" sz="3733" b="1" dirty="0">
                <a:latin typeface="Times New Roman" panose="02020603050405020304" pitchFamily="18" charset="0"/>
                <a:ea typeface="SimHei" panose="02010609060101010101" pitchFamily="49" charset="-122"/>
                <a:cs typeface="Times New Roman" panose="02020603050405020304" pitchFamily="18" charset="0"/>
              </a:rPr>
              <a:t>Dark Matter Detection</a:t>
            </a:r>
          </a:p>
        </p:txBody>
      </p:sp>
      <p:sp>
        <p:nvSpPr>
          <p:cNvPr id="2" name="灯片编号占位符 1">
            <a:extLst>
              <a:ext uri="{FF2B5EF4-FFF2-40B4-BE49-F238E27FC236}">
                <a16:creationId xmlns:a16="http://schemas.microsoft.com/office/drawing/2014/main" id="{CF343070-9AC3-50B9-68EE-E9F2AB1DCDC4}"/>
              </a:ext>
            </a:extLst>
          </p:cNvPr>
          <p:cNvSpPr>
            <a:spLocks noGrp="1"/>
          </p:cNvSpPr>
          <p:nvPr>
            <p:ph type="sldNum" sz="quarter" idx="12"/>
          </p:nvPr>
        </p:nvSpPr>
        <p:spPr>
          <a:xfrm>
            <a:off x="8971983" y="251650"/>
            <a:ext cx="2743200" cy="365125"/>
          </a:xfrm>
        </p:spPr>
        <p:txBody>
          <a:bodyPr/>
          <a:lstStyle/>
          <a:p>
            <a:fld id="{1E495046-BCE6-46BA-8793-A4F3467B18BD}" type="slidenum">
              <a:rPr lang="zh-CN" altLang="en-US" sz="3600" smtClean="0">
                <a:solidFill>
                  <a:schemeClr val="tx1"/>
                </a:solidFill>
              </a:rPr>
              <a:t>9</a:t>
            </a:fld>
            <a:endParaRPr lang="zh-CN" altLang="en-US" sz="3600">
              <a:solidFill>
                <a:schemeClr val="tx1"/>
              </a:solidFill>
            </a:endParaRPr>
          </a:p>
        </p:txBody>
      </p:sp>
    </p:spTree>
    <p:extLst>
      <p:ext uri="{BB962C8B-B14F-4D97-AF65-F5344CB8AC3E}">
        <p14:creationId xmlns:p14="http://schemas.microsoft.com/office/powerpoint/2010/main" val="38502135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8">
      <a:dk1>
        <a:sysClr val="windowText" lastClr="000000"/>
      </a:dk1>
      <a:lt1>
        <a:sysClr val="window" lastClr="FFFFFF"/>
      </a:lt1>
      <a:dk2>
        <a:srgbClr val="44546A"/>
      </a:dk2>
      <a:lt2>
        <a:srgbClr val="E7E6E6"/>
      </a:lt2>
      <a:accent1>
        <a:srgbClr val="5D88A8"/>
      </a:accent1>
      <a:accent2>
        <a:srgbClr val="2D4464"/>
      </a:accent2>
      <a:accent3>
        <a:srgbClr val="B9A799"/>
      </a:accent3>
      <a:accent4>
        <a:srgbClr val="CA865F"/>
      </a:accent4>
      <a:accent5>
        <a:srgbClr val="DDDAD5"/>
      </a:accent5>
      <a:accent6>
        <a:srgbClr val="70AD47"/>
      </a:accent6>
      <a:hlink>
        <a:srgbClr val="0563C1"/>
      </a:hlink>
      <a:folHlink>
        <a:srgbClr val="954F72"/>
      </a:folHlink>
    </a:clrScheme>
    <a:fontScheme name="学术">
      <a:majorFont>
        <a:latin typeface="Roboto Bold"/>
        <a:ea typeface="思源宋体 CN Heavy"/>
        <a:cs typeface=""/>
      </a:majorFont>
      <a:minorFont>
        <a:latin typeface="Roboto"/>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8BBAD4"/>
            </a:gs>
            <a:gs pos="98000">
              <a:srgbClr val="2F557A"/>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TotalTime>
  <Words>2924</Words>
  <Application>Microsoft Office PowerPoint</Application>
  <PresentationFormat>宽屏</PresentationFormat>
  <Paragraphs>287</Paragraphs>
  <Slides>42</Slides>
  <Notes>17</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42</vt:i4>
      </vt:variant>
    </vt:vector>
  </HeadingPairs>
  <TitlesOfParts>
    <vt:vector size="61" baseType="lpstr">
      <vt:lpstr>-apple-system</vt:lpstr>
      <vt:lpstr>KaTeX_Main</vt:lpstr>
      <vt:lpstr>KaTeX_Math</vt:lpstr>
      <vt:lpstr>等线</vt:lpstr>
      <vt:lpstr>等线 Light</vt:lpstr>
      <vt:lpstr>SimHei</vt:lpstr>
      <vt:lpstr>思源黑体 CN Regular</vt:lpstr>
      <vt:lpstr>思源宋体 CN Heavy</vt:lpstr>
      <vt:lpstr>宋体</vt:lpstr>
      <vt:lpstr>微软雅黑</vt:lpstr>
      <vt:lpstr>微软雅黑</vt:lpstr>
      <vt:lpstr>Arial</vt:lpstr>
      <vt:lpstr>Cambria Math</vt:lpstr>
      <vt:lpstr>Roboto</vt:lpstr>
      <vt:lpstr>Roboto Bold</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培旭 滕</dc:creator>
  <cp:lastModifiedBy>Cat Fish</cp:lastModifiedBy>
  <cp:revision>19</cp:revision>
  <dcterms:created xsi:type="dcterms:W3CDTF">2023-10-23T10:10:56Z</dcterms:created>
  <dcterms:modified xsi:type="dcterms:W3CDTF">2024-10-08T20:14:22Z</dcterms:modified>
</cp:coreProperties>
</file>